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2" r:id="rId2"/>
    <p:sldId id="257" r:id="rId3"/>
    <p:sldId id="267" r:id="rId4"/>
    <p:sldId id="275" r:id="rId5"/>
    <p:sldId id="276" r:id="rId6"/>
    <p:sldId id="1009" r:id="rId7"/>
    <p:sldId id="1010" r:id="rId8"/>
    <p:sldId id="1021" r:id="rId9"/>
    <p:sldId id="1022" r:id="rId10"/>
    <p:sldId id="980" r:id="rId11"/>
    <p:sldId id="966" r:id="rId12"/>
    <p:sldId id="930" r:id="rId13"/>
    <p:sldId id="928" r:id="rId14"/>
    <p:sldId id="280" r:id="rId15"/>
    <p:sldId id="932" r:id="rId16"/>
    <p:sldId id="929" r:id="rId17"/>
    <p:sldId id="277" r:id="rId18"/>
    <p:sldId id="279" r:id="rId19"/>
    <p:sldId id="937" r:id="rId20"/>
    <p:sldId id="1023" r:id="rId21"/>
    <p:sldId id="934" r:id="rId22"/>
    <p:sldId id="1003" r:id="rId23"/>
    <p:sldId id="264" r:id="rId24"/>
  </p:sldIdLst>
  <p:sldSz cx="12192000" cy="6858000"/>
  <p:notesSz cx="6858000" cy="9144000"/>
  <p:defaultText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BD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88" d="100"/>
          <a:sy n="88" d="100"/>
        </p:scale>
        <p:origin x="35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even\AppData\Local\Temp\&#1058;&#1048;&#1056;&#1047;%20&#1072;&#1085;&#1072;&#1083;&#1080;&#1079;&#1072;%202.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Sanin%20Fakic\Desktop\2021_02_01_Data_Charts_Macroeconomic.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neven\Downloads\Makroekonomski-indikatori%20&#1084;&#1072;&#1088;&#1090;%202022%20&#1052;&#1060;.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neven\Downloads\Makroekonomski-indikatori%20&#1084;&#1072;&#1088;&#1090;%202022%20&#1052;&#1060;.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neven\Downloads\Makroekonomski-indikatori%20&#1084;&#1072;&#1088;&#1090;%202022%20&#1052;&#1060;.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Comparison</a:t>
            </a:r>
            <a:r>
              <a:rPr lang="mk-MK" b="1" dirty="0"/>
              <a:t>:</a:t>
            </a:r>
            <a:r>
              <a:rPr lang="mk-MK" b="1" baseline="0" dirty="0"/>
              <a:t> </a:t>
            </a:r>
            <a:r>
              <a:rPr lang="en-US" b="1" baseline="0" dirty="0"/>
              <a:t>TIDZ export </a:t>
            </a:r>
            <a:r>
              <a:rPr lang="mk-MK" b="1" baseline="0" dirty="0"/>
              <a:t>2021</a:t>
            </a:r>
            <a:r>
              <a:rPr lang="en-US" b="1" baseline="0" dirty="0"/>
              <a:t> vs previous years</a:t>
            </a:r>
            <a:r>
              <a:rPr lang="mk-MK" b="1" baseline="0" dirty="0"/>
              <a:t>:</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0971159780799372E-2"/>
          <c:y val="0.20128358347028502"/>
          <c:w val="0.88549829801559843"/>
          <c:h val="0.58245387097195034"/>
        </c:manualLayout>
      </c:layout>
      <c:barChart>
        <c:barDir val="col"/>
        <c:grouping val="clustered"/>
        <c:varyColors val="0"/>
        <c:ser>
          <c:idx val="0"/>
          <c:order val="0"/>
          <c:tx>
            <c:v>Series1</c:v>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Извоз!$A$126:$A$128</c:f>
              <c:strCache>
                <c:ptCount val="3"/>
                <c:pt idx="0">
                  <c:v>2018/2021</c:v>
                </c:pt>
                <c:pt idx="1">
                  <c:v>2019/2021</c:v>
                </c:pt>
                <c:pt idx="2">
                  <c:v>2020/2021</c:v>
                </c:pt>
              </c:strCache>
            </c:strRef>
          </c:cat>
          <c:val>
            <c:numRef>
              <c:f>Извоз!$B$126:$B$128</c:f>
              <c:numCache>
                <c:formatCode>#,##0</c:formatCode>
                <c:ptCount val="3"/>
                <c:pt idx="0">
                  <c:v>2426.8999999999996</c:v>
                </c:pt>
                <c:pt idx="1">
                  <c:v>2796.2999999999997</c:v>
                </c:pt>
                <c:pt idx="2">
                  <c:v>2588.6999999999998</c:v>
                </c:pt>
              </c:numCache>
            </c:numRef>
          </c:val>
          <c:extLst>
            <c:ext xmlns:c16="http://schemas.microsoft.com/office/drawing/2014/chart" uri="{C3380CC4-5D6E-409C-BE32-E72D297353CC}">
              <c16:uniqueId val="{00000000-0037-4ED4-80EB-8D7E57B797AE}"/>
            </c:ext>
          </c:extLst>
        </c:ser>
        <c:ser>
          <c:idx val="1"/>
          <c:order val="1"/>
          <c:tx>
            <c:strRef>
              <c:f>Извоз!$C$125</c:f>
              <c:strCache>
                <c:ptCount val="1"/>
                <c:pt idx="0">
                  <c:v>2021</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Извоз!$A$126:$A$128</c:f>
              <c:strCache>
                <c:ptCount val="3"/>
                <c:pt idx="0">
                  <c:v>2018/2021</c:v>
                </c:pt>
                <c:pt idx="1">
                  <c:v>2019/2021</c:v>
                </c:pt>
                <c:pt idx="2">
                  <c:v>2020/2021</c:v>
                </c:pt>
              </c:strCache>
            </c:strRef>
          </c:cat>
          <c:val>
            <c:numRef>
              <c:f>Извоз!$C$126:$C$128</c:f>
              <c:numCache>
                <c:formatCode>#,##0</c:formatCode>
                <c:ptCount val="3"/>
                <c:pt idx="0">
                  <c:v>2963.7000000000003</c:v>
                </c:pt>
                <c:pt idx="1">
                  <c:v>2963.7000000000003</c:v>
                </c:pt>
                <c:pt idx="2">
                  <c:v>2963.7000000000003</c:v>
                </c:pt>
              </c:numCache>
            </c:numRef>
          </c:val>
          <c:extLst>
            <c:ext xmlns:c16="http://schemas.microsoft.com/office/drawing/2014/chart" uri="{C3380CC4-5D6E-409C-BE32-E72D297353CC}">
              <c16:uniqueId val="{00000001-0037-4ED4-80EB-8D7E57B797AE}"/>
            </c:ext>
          </c:extLst>
        </c:ser>
        <c:dLbls>
          <c:showLegendKey val="0"/>
          <c:showVal val="0"/>
          <c:showCatName val="0"/>
          <c:showSerName val="0"/>
          <c:showPercent val="0"/>
          <c:showBubbleSize val="0"/>
        </c:dLbls>
        <c:gapWidth val="219"/>
        <c:overlap val="-27"/>
        <c:axId val="2016098592"/>
        <c:axId val="2016094432"/>
      </c:barChart>
      <c:lineChart>
        <c:grouping val="standard"/>
        <c:varyColors val="0"/>
        <c:ser>
          <c:idx val="2"/>
          <c:order val="2"/>
          <c:tx>
            <c:v>Series3</c:v>
          </c:tx>
          <c:spPr>
            <a:ln w="28575" cap="rnd">
              <a:solidFill>
                <a:schemeClr val="accent3"/>
              </a:solidFill>
              <a:round/>
            </a:ln>
            <a:effectLst/>
          </c:spPr>
          <c:marker>
            <c:symbol val="none"/>
          </c:marker>
          <c:dLbls>
            <c:dLbl>
              <c:idx val="0"/>
              <c:layout>
                <c:manualLayout>
                  <c:x val="-1.8340443062746209E-2"/>
                  <c:y val="-5.32061096529600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37-4ED4-80EB-8D7E57B797A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Извоз!$A$126:$A$128</c:f>
              <c:strCache>
                <c:ptCount val="3"/>
                <c:pt idx="0">
                  <c:v>2018/2021</c:v>
                </c:pt>
                <c:pt idx="1">
                  <c:v>2019/2021</c:v>
                </c:pt>
                <c:pt idx="2">
                  <c:v>2020/2021</c:v>
                </c:pt>
              </c:strCache>
            </c:strRef>
          </c:cat>
          <c:val>
            <c:numRef>
              <c:f>Извоз!$D$126:$D$128</c:f>
              <c:numCache>
                <c:formatCode>0.00%</c:formatCode>
                <c:ptCount val="3"/>
                <c:pt idx="0">
                  <c:v>0.22118752317771673</c:v>
                </c:pt>
                <c:pt idx="1">
                  <c:v>5.9864821371097721E-2</c:v>
                </c:pt>
                <c:pt idx="2">
                  <c:v>0.14486035461814828</c:v>
                </c:pt>
              </c:numCache>
            </c:numRef>
          </c:val>
          <c:smooth val="0"/>
          <c:extLst>
            <c:ext xmlns:c16="http://schemas.microsoft.com/office/drawing/2014/chart" uri="{C3380CC4-5D6E-409C-BE32-E72D297353CC}">
              <c16:uniqueId val="{00000003-0037-4ED4-80EB-8D7E57B797AE}"/>
            </c:ext>
          </c:extLst>
        </c:ser>
        <c:dLbls>
          <c:showLegendKey val="0"/>
          <c:showVal val="0"/>
          <c:showCatName val="0"/>
          <c:showSerName val="0"/>
          <c:showPercent val="0"/>
          <c:showBubbleSize val="0"/>
        </c:dLbls>
        <c:marker val="1"/>
        <c:smooth val="0"/>
        <c:axId val="2016108992"/>
        <c:axId val="2016099840"/>
      </c:lineChart>
      <c:catAx>
        <c:axId val="201609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94432"/>
        <c:crosses val="autoZero"/>
        <c:auto val="1"/>
        <c:lblAlgn val="ctr"/>
        <c:lblOffset val="100"/>
        <c:noMultiLvlLbl val="0"/>
      </c:catAx>
      <c:valAx>
        <c:axId val="201609443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98592"/>
        <c:crosses val="autoZero"/>
        <c:crossBetween val="between"/>
      </c:valAx>
      <c:valAx>
        <c:axId val="2016099840"/>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108992"/>
        <c:crosses val="max"/>
        <c:crossBetween val="between"/>
      </c:valAx>
      <c:catAx>
        <c:axId val="2016108992"/>
        <c:scaling>
          <c:orientation val="minMax"/>
        </c:scaling>
        <c:delete val="1"/>
        <c:axPos val="b"/>
        <c:numFmt formatCode="General" sourceLinked="1"/>
        <c:majorTickMark val="none"/>
        <c:minorTickMark val="none"/>
        <c:tickLblPos val="nextTo"/>
        <c:crossAx val="2016099840"/>
        <c:crosses val="autoZero"/>
        <c:auto val="1"/>
        <c:lblAlgn val="ctr"/>
        <c:lblOffset val="100"/>
        <c:noMultiLvlLbl val="0"/>
      </c:catAx>
      <c:spPr>
        <a:noFill/>
        <a:ln>
          <a:noFill/>
        </a:ln>
        <a:effectLst/>
      </c:spPr>
    </c:plotArea>
    <c:legend>
      <c:legendPos val="b"/>
      <c:legendEntry>
        <c:idx val="0"/>
        <c:delete val="1"/>
      </c:legendEntry>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2.6431718061674669E-2"/>
          <c:y val="6.1624649859944022E-2"/>
          <c:w val="0.93538913362701914"/>
          <c:h val="0.66677385914996334"/>
        </c:manualLayout>
      </c:layout>
      <c:barChart>
        <c:barDir val="col"/>
        <c:grouping val="stacked"/>
        <c:varyColors val="0"/>
        <c:dLbls>
          <c:showLegendKey val="0"/>
          <c:showVal val="0"/>
          <c:showCatName val="0"/>
          <c:showSerName val="0"/>
          <c:showPercent val="0"/>
          <c:showBubbleSize val="0"/>
        </c:dLbls>
        <c:gapWidth val="77"/>
        <c:overlap val="100"/>
        <c:axId val="112369024"/>
        <c:axId val="112374912"/>
      </c:barChart>
      <c:catAx>
        <c:axId val="112369024"/>
        <c:scaling>
          <c:orientation val="minMax"/>
        </c:scaling>
        <c:delete val="0"/>
        <c:axPos val="b"/>
        <c:numFmt formatCode="General" sourceLinked="1"/>
        <c:majorTickMark val="out"/>
        <c:minorTickMark val="none"/>
        <c:tickLblPos val="low"/>
        <c:spPr>
          <a:noFill/>
          <a:ln>
            <a:solidFill>
              <a:schemeClr val="accent1"/>
            </a:solidFill>
          </a:ln>
        </c:spPr>
        <c:txPr>
          <a:bodyPr/>
          <a:lstStyle/>
          <a:p>
            <a:pPr>
              <a:defRPr lang="mk-MK" sz="900" b="1" i="0" baseline="0"/>
            </a:pPr>
            <a:endParaRPr lang="en-US"/>
          </a:p>
        </c:txPr>
        <c:crossAx val="112374912"/>
        <c:crosses val="autoZero"/>
        <c:auto val="1"/>
        <c:lblAlgn val="ctr"/>
        <c:lblOffset val="100"/>
        <c:tickMarkSkip val="1"/>
        <c:noMultiLvlLbl val="0"/>
      </c:catAx>
      <c:valAx>
        <c:axId val="112374912"/>
        <c:scaling>
          <c:orientation val="minMax"/>
        </c:scaling>
        <c:delete val="1"/>
        <c:axPos val="l"/>
        <c:numFmt formatCode="#,##0.0" sourceLinked="1"/>
        <c:majorTickMark val="out"/>
        <c:minorTickMark val="none"/>
        <c:tickLblPos val="none"/>
        <c:crossAx val="112369024"/>
        <c:crosses val="autoZero"/>
        <c:crossBetween val="between"/>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826214581072477E-2"/>
          <c:y val="4.8169417133134176E-2"/>
          <c:w val="0.9177074624931143"/>
          <c:h val="0.80242399342645854"/>
        </c:manualLayout>
      </c:layout>
      <c:barChart>
        <c:barDir val="col"/>
        <c:grouping val="clustered"/>
        <c:varyColors val="0"/>
        <c:ser>
          <c:idx val="0"/>
          <c:order val="0"/>
          <c:tx>
            <c:strRef>
              <c:f>'Grafikonski prikaz'!$A$2</c:f>
              <c:strCache>
                <c:ptCount val="1"/>
                <c:pt idx="0">
                  <c:v>GDP real growth rate (%)</c:v>
                </c:pt>
              </c:strCache>
            </c:strRef>
          </c:tx>
          <c:spPr>
            <a:solidFill>
              <a:srgbClr val="92D050"/>
            </a:solidFill>
            <a:ln w="28575" cap="rnd">
              <a:solidFill>
                <a:schemeClr val="accent1"/>
              </a:solidFill>
              <a:round/>
            </a:ln>
            <a:effectLst/>
          </c:spPr>
          <c:invertIfNegative val="0"/>
          <c:dLbls>
            <c:dLbl>
              <c:idx val="1"/>
              <c:layout>
                <c:manualLayout>
                  <c:x val="-9.3613236911699524E-3"/>
                  <c:y val="-0.18417007453812473"/>
                </c:manualLayout>
              </c:layout>
              <c:spPr>
                <a:solidFill>
                  <a:srgbClr val="FF000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F1-459C-BCF7-D6BA0A95EBB6}"/>
                </c:ext>
              </c:extLst>
            </c:dLbl>
            <c:dLbl>
              <c:idx val="4"/>
              <c:layout>
                <c:manualLayout>
                  <c:x val="4.6806618455849224E-3"/>
                  <c:y val="-0.21924939818440209"/>
                </c:manualLayout>
              </c:layout>
              <c:spPr>
                <a:solidFill>
                  <a:srgbClr val="FF000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F1-459C-BCF7-D6BA0A95EBB6}"/>
                </c:ext>
              </c:extLst>
            </c:dLbl>
            <c:dLbl>
              <c:idx val="12"/>
              <c:spPr>
                <a:solidFill>
                  <a:srgbClr val="FF000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28F1-459C-BCF7-D6BA0A95EBB6}"/>
                </c:ext>
              </c:extLst>
            </c:dLbl>
            <c:spPr>
              <a:solidFill>
                <a:srgbClr val="92D05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'Grafikonski prikaz'!$B$1:$P$1</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 (MF projection 03/2022)</c:v>
                </c:pt>
              </c:strCache>
            </c:strRef>
          </c:cat>
          <c:val>
            <c:numRef>
              <c:f>'Grafikonski prikaz'!$B$2:$P$2</c:f>
              <c:numCache>
                <c:formatCode>0.0</c:formatCode>
                <c:ptCount val="15"/>
                <c:pt idx="0">
                  <c:v>5.4721378211746554</c:v>
                </c:pt>
                <c:pt idx="1">
                  <c:v>-0.40589071802163801</c:v>
                </c:pt>
                <c:pt idx="2">
                  <c:v>3.4380713035005357</c:v>
                </c:pt>
                <c:pt idx="3">
                  <c:v>2.2529362262632162</c:v>
                </c:pt>
                <c:pt idx="4">
                  <c:v>-0.45591637834834842</c:v>
                </c:pt>
                <c:pt idx="5">
                  <c:v>2.9246197906421969</c:v>
                </c:pt>
                <c:pt idx="6">
                  <c:v>3.6296252712305659</c:v>
                </c:pt>
                <c:pt idx="7">
                  <c:v>3.8558574583552456</c:v>
                </c:pt>
                <c:pt idx="8">
                  <c:v>2.8483612915483576</c:v>
                </c:pt>
                <c:pt idx="9">
                  <c:v>1.0817405431585456</c:v>
                </c:pt>
                <c:pt idx="10">
                  <c:v>2.8805738821496618</c:v>
                </c:pt>
                <c:pt idx="11">
                  <c:v>3.9104040382642609</c:v>
                </c:pt>
                <c:pt idx="12">
                  <c:v>-6.1108669018952781</c:v>
                </c:pt>
                <c:pt idx="13">
                  <c:v>3.9642680961895707</c:v>
                </c:pt>
                <c:pt idx="14">
                  <c:v>4.6237969257662144</c:v>
                </c:pt>
              </c:numCache>
            </c:numRef>
          </c:val>
          <c:extLst>
            <c:ext xmlns:c16="http://schemas.microsoft.com/office/drawing/2014/chart" uri="{C3380CC4-5D6E-409C-BE32-E72D297353CC}">
              <c16:uniqueId val="{00000000-28F1-459C-BCF7-D6BA0A95EBB6}"/>
            </c:ext>
          </c:extLst>
        </c:ser>
        <c:dLbls>
          <c:showLegendKey val="0"/>
          <c:showVal val="0"/>
          <c:showCatName val="0"/>
          <c:showSerName val="0"/>
          <c:showPercent val="0"/>
          <c:showBubbleSize val="0"/>
        </c:dLbls>
        <c:gapWidth val="150"/>
        <c:axId val="1628969391"/>
        <c:axId val="1628970223"/>
      </c:barChart>
      <c:catAx>
        <c:axId val="1628969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8970223"/>
        <c:crosses val="autoZero"/>
        <c:auto val="1"/>
        <c:lblAlgn val="ctr"/>
        <c:lblOffset val="100"/>
        <c:noMultiLvlLbl val="0"/>
      </c:catAx>
      <c:valAx>
        <c:axId val="1628970223"/>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8969391"/>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3733650830484E-2"/>
          <c:y val="8.0165725565808199E-2"/>
          <c:w val="0.89837157583884519"/>
          <c:h val="0.87980592664004043"/>
        </c:manualLayout>
      </c:layout>
      <c:barChart>
        <c:barDir val="col"/>
        <c:grouping val="clustered"/>
        <c:varyColors val="0"/>
        <c:ser>
          <c:idx val="0"/>
          <c:order val="0"/>
          <c:tx>
            <c:strRef>
              <c:f>'Grafikonski prikaz'!$A$8</c:f>
              <c:strCache>
                <c:ptCount val="1"/>
                <c:pt idx="0">
                  <c:v>Export growth rate</c:v>
                </c:pt>
              </c:strCache>
            </c:strRef>
          </c:tx>
          <c:spPr>
            <a:solidFill>
              <a:schemeClr val="accent1">
                <a:lumMod val="75000"/>
              </a:schemeClr>
            </a:solidFill>
            <a:ln w="28575" cap="rnd">
              <a:solidFill>
                <a:schemeClr val="accent1"/>
              </a:solidFill>
              <a:round/>
            </a:ln>
            <a:effectLst/>
          </c:spPr>
          <c:invertIfNegative val="0"/>
          <c:dLbls>
            <c:dLbl>
              <c:idx val="1"/>
              <c:spPr>
                <a:solidFill>
                  <a:srgbClr val="FF000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7C18-49A2-9FA4-46758833C5EF}"/>
                </c:ext>
              </c:extLst>
            </c:dLbl>
            <c:dLbl>
              <c:idx val="4"/>
              <c:layout>
                <c:manualLayout>
                  <c:x val="1.047509456911707E-2"/>
                  <c:y val="-0.1712631409814992"/>
                </c:manualLayout>
              </c:layout>
              <c:spPr>
                <a:solidFill>
                  <a:srgbClr val="FF0000"/>
                </a:solid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7843604180360048E-2"/>
                      <c:h val="0.15293462792085569"/>
                    </c:manualLayout>
                  </c15:layout>
                </c:ext>
                <c:ext xmlns:c16="http://schemas.microsoft.com/office/drawing/2014/chart" uri="{C3380CC4-5D6E-409C-BE32-E72D297353CC}">
                  <c16:uniqueId val="{00000003-7C18-49A2-9FA4-46758833C5EF}"/>
                </c:ext>
              </c:extLst>
            </c:dLbl>
            <c:dLbl>
              <c:idx val="12"/>
              <c:spPr>
                <a:solidFill>
                  <a:srgbClr val="FF000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C18-49A2-9FA4-46758833C5EF}"/>
                </c:ext>
              </c:extLst>
            </c:dLbl>
            <c:spPr>
              <a:solidFill>
                <a:srgbClr val="92D05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'Grafikonski prikaz'!$B$7:$P$7</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 (MF projection 03/2022)</c:v>
                </c:pt>
              </c:strCache>
            </c:strRef>
          </c:cat>
          <c:val>
            <c:numRef>
              <c:f>'Grafikonski prikaz'!$B$8:$P$8</c:f>
              <c:numCache>
                <c:formatCode>0.0</c:formatCode>
                <c:ptCount val="15"/>
                <c:pt idx="0">
                  <c:v>8.8984288352049532</c:v>
                </c:pt>
                <c:pt idx="1">
                  <c:v>-28.193098646128945</c:v>
                </c:pt>
                <c:pt idx="2">
                  <c:v>30.864101644004847</c:v>
                </c:pt>
                <c:pt idx="3">
                  <c:v>26.826738037756286</c:v>
                </c:pt>
                <c:pt idx="4">
                  <c:v>-2.8293226202278561</c:v>
                </c:pt>
                <c:pt idx="5">
                  <c:v>3.5612679036991466</c:v>
                </c:pt>
                <c:pt idx="6">
                  <c:v>15.807398506352641</c:v>
                </c:pt>
                <c:pt idx="7">
                  <c:v>9.1009364830548805</c:v>
                </c:pt>
                <c:pt idx="8">
                  <c:v>7.405340282310874</c:v>
                </c:pt>
                <c:pt idx="9">
                  <c:v>14.313244272810067</c:v>
                </c:pt>
                <c:pt idx="10">
                  <c:v>17.01260524747174</c:v>
                </c:pt>
                <c:pt idx="11">
                  <c:v>9.5498977676953274</c:v>
                </c:pt>
                <c:pt idx="12">
                  <c:v>-10.187538768297074</c:v>
                </c:pt>
                <c:pt idx="13">
                  <c:v>19.811134523297881</c:v>
                </c:pt>
                <c:pt idx="14">
                  <c:v>11.74</c:v>
                </c:pt>
              </c:numCache>
            </c:numRef>
          </c:val>
          <c:extLst>
            <c:ext xmlns:c16="http://schemas.microsoft.com/office/drawing/2014/chart" uri="{C3380CC4-5D6E-409C-BE32-E72D297353CC}">
              <c16:uniqueId val="{00000002-7C18-49A2-9FA4-46758833C5EF}"/>
            </c:ext>
          </c:extLst>
        </c:ser>
        <c:dLbls>
          <c:showLegendKey val="0"/>
          <c:showVal val="0"/>
          <c:showCatName val="0"/>
          <c:showSerName val="0"/>
          <c:showPercent val="0"/>
          <c:showBubbleSize val="0"/>
        </c:dLbls>
        <c:gapWidth val="150"/>
        <c:axId val="1713466671"/>
        <c:axId val="1713469167"/>
      </c:barChart>
      <c:catAx>
        <c:axId val="1713466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3469167"/>
        <c:crosses val="autoZero"/>
        <c:auto val="1"/>
        <c:lblAlgn val="ctr"/>
        <c:lblOffset val="100"/>
        <c:noMultiLvlLbl val="0"/>
      </c:catAx>
      <c:valAx>
        <c:axId val="1713469167"/>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3466671"/>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'Grafikonski prikaz'!$A$6</c:f>
              <c:strCache>
                <c:ptCount val="1"/>
                <c:pt idx="0">
                  <c:v>FDI (as % of GDP)</c:v>
                </c:pt>
              </c:strCache>
            </c:strRef>
          </c:tx>
          <c:spPr>
            <a:solidFill>
              <a:srgbClr val="7030A0"/>
            </a:solidFill>
            <a:ln w="28575" cap="rnd">
              <a:solidFill>
                <a:schemeClr val="accent1"/>
              </a:solidFill>
              <a:round/>
            </a:ln>
            <a:effectLst/>
          </c:spPr>
          <c:invertIfNegative val="0"/>
          <c:dLbls>
            <c:spPr>
              <a:solidFill>
                <a:srgbClr val="92D05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'Grafikonski prikaz'!$B$5:$P$5</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 (MF projection 03/2022)</c:v>
                </c:pt>
              </c:strCache>
            </c:strRef>
          </c:cat>
          <c:val>
            <c:numRef>
              <c:f>'Grafikonski prikaz'!$B$6:$P$6</c:f>
              <c:numCache>
                <c:formatCode>0.0</c:formatCode>
                <c:ptCount val="15"/>
                <c:pt idx="0">
                  <c:v>5.9050355214614472</c:v>
                </c:pt>
                <c:pt idx="1">
                  <c:v>2.1424195505517916</c:v>
                </c:pt>
                <c:pt idx="2">
                  <c:v>2.2573220491173362</c:v>
                </c:pt>
                <c:pt idx="3">
                  <c:v>4.5651715475655905</c:v>
                </c:pt>
                <c:pt idx="4">
                  <c:v>1.4663491999071709</c:v>
                </c:pt>
                <c:pt idx="5">
                  <c:v>3.0946238057174296</c:v>
                </c:pt>
                <c:pt idx="6">
                  <c:v>2.3959392718066947</c:v>
                </c:pt>
                <c:pt idx="7">
                  <c:v>2.3887535681305438</c:v>
                </c:pt>
                <c:pt idx="8">
                  <c:v>3.5046211876480058</c:v>
                </c:pt>
                <c:pt idx="9">
                  <c:v>1.8103525186618477</c:v>
                </c:pt>
                <c:pt idx="10">
                  <c:v>5.7155384636801347</c:v>
                </c:pt>
                <c:pt idx="11">
                  <c:v>3.5407038180524131</c:v>
                </c:pt>
                <c:pt idx="12">
                  <c:v>1.8938609925368377</c:v>
                </c:pt>
                <c:pt idx="13">
                  <c:v>4.3628591475354295</c:v>
                </c:pt>
                <c:pt idx="14">
                  <c:v>3.1877406968568609</c:v>
                </c:pt>
              </c:numCache>
            </c:numRef>
          </c:val>
          <c:extLst>
            <c:ext xmlns:c16="http://schemas.microsoft.com/office/drawing/2014/chart" uri="{C3380CC4-5D6E-409C-BE32-E72D297353CC}">
              <c16:uniqueId val="{00000000-761A-4018-802B-1E39FF5D75E9}"/>
            </c:ext>
          </c:extLst>
        </c:ser>
        <c:dLbls>
          <c:showLegendKey val="0"/>
          <c:showVal val="0"/>
          <c:showCatName val="0"/>
          <c:showSerName val="0"/>
          <c:showPercent val="0"/>
          <c:showBubbleSize val="0"/>
        </c:dLbls>
        <c:gapWidth val="150"/>
        <c:axId val="1535204559"/>
        <c:axId val="1535207055"/>
      </c:barChart>
      <c:catAx>
        <c:axId val="1535204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5207055"/>
        <c:crosses val="autoZero"/>
        <c:auto val="1"/>
        <c:lblAlgn val="ctr"/>
        <c:lblOffset val="100"/>
        <c:noMultiLvlLbl val="0"/>
      </c:catAx>
      <c:valAx>
        <c:axId val="1535207055"/>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5204559"/>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59.png"/><Relationship Id="rId4" Type="http://schemas.openxmlformats.org/officeDocument/2006/relationships/image" Target="../media/image60.svg"/></Relationships>
</file>

<file path=ppt/diagrams/_rels/data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73.svg"/><Relationship Id="rId1" Type="http://schemas.openxmlformats.org/officeDocument/2006/relationships/image" Target="../media/image65.png"/><Relationship Id="rId4" Type="http://schemas.openxmlformats.org/officeDocument/2006/relationships/image" Target="../media/image75.svg"/></Relationships>
</file>

<file path=ppt/diagrams/_rels/data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73.svg"/><Relationship Id="rId1" Type="http://schemas.openxmlformats.org/officeDocument/2006/relationships/image" Target="../media/image65.png"/><Relationship Id="rId4" Type="http://schemas.openxmlformats.org/officeDocument/2006/relationships/image" Target="../media/image7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59.png"/><Relationship Id="rId4" Type="http://schemas.openxmlformats.org/officeDocument/2006/relationships/image" Target="../media/image60.svg"/></Relationships>
</file>

<file path=ppt/diagrams/_rels/drawing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73.svg"/><Relationship Id="rId1" Type="http://schemas.openxmlformats.org/officeDocument/2006/relationships/image" Target="../media/image65.png"/><Relationship Id="rId4" Type="http://schemas.openxmlformats.org/officeDocument/2006/relationships/image" Target="../media/image75.svg"/></Relationships>
</file>

<file path=ppt/diagrams/_rels/drawing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73.svg"/><Relationship Id="rId1" Type="http://schemas.openxmlformats.org/officeDocument/2006/relationships/image" Target="../media/image65.png"/><Relationship Id="rId4" Type="http://schemas.openxmlformats.org/officeDocument/2006/relationships/image" Target="../media/image7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090424-A8B6-4A64-8EC2-C30BC06668F2}" type="doc">
      <dgm:prSet loTypeId="urn:microsoft.com/office/officeart/2008/layout/LinedList" loCatId="list" qsTypeId="urn:microsoft.com/office/officeart/2005/8/quickstyle/simple5" qsCatId="simple" csTypeId="urn:microsoft.com/office/officeart/2005/8/colors/colorful5" csCatId="colorful" phldr="1"/>
      <dgm:spPr/>
      <dgm:t>
        <a:bodyPr/>
        <a:lstStyle/>
        <a:p>
          <a:endParaRPr lang="en-US"/>
        </a:p>
      </dgm:t>
    </dgm:pt>
    <dgm:pt modelId="{FD8AE927-898E-48DC-88B2-C2D064763C46}">
      <dgm:prSet/>
      <dgm:spPr/>
      <dgm:t>
        <a:bodyPr/>
        <a:lstStyle/>
        <a:p>
          <a:r>
            <a:rPr lang="en-US" dirty="0">
              <a:latin typeface="+mj-lt"/>
            </a:rPr>
            <a:t>TIDZ is the focal point for investors seeking support to invest in North Macedonia free economic and industrial zones. </a:t>
          </a:r>
        </a:p>
      </dgm:t>
    </dgm:pt>
    <dgm:pt modelId="{B2346EF3-4B47-4F8C-8F3E-2BB5443F4D58}" type="parTrans" cxnId="{838CF0BC-551F-4565-8736-5412B3489044}">
      <dgm:prSet/>
      <dgm:spPr/>
      <dgm:t>
        <a:bodyPr/>
        <a:lstStyle/>
        <a:p>
          <a:endParaRPr lang="en-US"/>
        </a:p>
      </dgm:t>
    </dgm:pt>
    <dgm:pt modelId="{2AC93486-66F1-4284-B2E3-FE7CF21A1FD5}" type="sibTrans" cxnId="{838CF0BC-551F-4565-8736-5412B3489044}">
      <dgm:prSet/>
      <dgm:spPr/>
      <dgm:t>
        <a:bodyPr/>
        <a:lstStyle/>
        <a:p>
          <a:endParaRPr lang="en-US"/>
        </a:p>
      </dgm:t>
    </dgm:pt>
    <dgm:pt modelId="{C4E1F98F-04D7-40A7-818A-39854556D0FB}">
      <dgm:prSet/>
      <dgm:spPr/>
      <dgm:t>
        <a:bodyPr/>
        <a:lstStyle/>
        <a:p>
          <a:r>
            <a:rPr lang="en-US" b="1" dirty="0">
              <a:latin typeface="+mj-lt"/>
            </a:rPr>
            <a:t>14 free economic zones</a:t>
          </a:r>
          <a:r>
            <a:rPr lang="en-US" dirty="0">
              <a:latin typeface="+mj-lt"/>
            </a:rPr>
            <a:t> available with ready-to-use infrastructure and other favorable conditions. </a:t>
          </a:r>
        </a:p>
      </dgm:t>
    </dgm:pt>
    <dgm:pt modelId="{33DC5058-5585-4097-A8E6-C0B4FE56A172}" type="sibTrans" cxnId="{E75451CA-CDC2-4C11-B2CC-ACF5F52DE010}">
      <dgm:prSet/>
      <dgm:spPr/>
      <dgm:t>
        <a:bodyPr/>
        <a:lstStyle/>
        <a:p>
          <a:endParaRPr lang="en-US"/>
        </a:p>
      </dgm:t>
    </dgm:pt>
    <dgm:pt modelId="{9534AEE8-99F9-43E8-BEEC-6AFEBEB0937A}" type="parTrans" cxnId="{E75451CA-CDC2-4C11-B2CC-ACF5F52DE010}">
      <dgm:prSet/>
      <dgm:spPr/>
      <dgm:t>
        <a:bodyPr/>
        <a:lstStyle/>
        <a:p>
          <a:endParaRPr lang="en-US"/>
        </a:p>
      </dgm:t>
    </dgm:pt>
    <dgm:pt modelId="{B9C679DD-39BE-4207-AEA8-42D02A76183C}" type="pres">
      <dgm:prSet presAssocID="{FA090424-A8B6-4A64-8EC2-C30BC06668F2}" presName="vert0" presStyleCnt="0">
        <dgm:presLayoutVars>
          <dgm:dir/>
          <dgm:animOne val="branch"/>
          <dgm:animLvl val="lvl"/>
        </dgm:presLayoutVars>
      </dgm:prSet>
      <dgm:spPr/>
      <dgm:t>
        <a:bodyPr/>
        <a:lstStyle/>
        <a:p>
          <a:endParaRPr lang="en-US"/>
        </a:p>
      </dgm:t>
    </dgm:pt>
    <dgm:pt modelId="{68064FE5-62A8-47EF-A95A-3CBD3F0E1028}" type="pres">
      <dgm:prSet presAssocID="{FD8AE927-898E-48DC-88B2-C2D064763C46}" presName="thickLine" presStyleLbl="alignNode1" presStyleIdx="0" presStyleCnt="2"/>
      <dgm:spPr/>
    </dgm:pt>
    <dgm:pt modelId="{C4DD807E-E833-4FE9-828E-D84DD3CE3119}" type="pres">
      <dgm:prSet presAssocID="{FD8AE927-898E-48DC-88B2-C2D064763C46}" presName="horz1" presStyleCnt="0"/>
      <dgm:spPr/>
    </dgm:pt>
    <dgm:pt modelId="{0891A719-D17E-4A8F-BEFA-5AD820A25E27}" type="pres">
      <dgm:prSet presAssocID="{FD8AE927-898E-48DC-88B2-C2D064763C46}" presName="tx1" presStyleLbl="revTx" presStyleIdx="0" presStyleCnt="2"/>
      <dgm:spPr/>
      <dgm:t>
        <a:bodyPr/>
        <a:lstStyle/>
        <a:p>
          <a:endParaRPr lang="en-US"/>
        </a:p>
      </dgm:t>
    </dgm:pt>
    <dgm:pt modelId="{0816960B-7E14-4456-9BB4-360D56C89719}" type="pres">
      <dgm:prSet presAssocID="{FD8AE927-898E-48DC-88B2-C2D064763C46}" presName="vert1" presStyleCnt="0"/>
      <dgm:spPr/>
    </dgm:pt>
    <dgm:pt modelId="{779C51D4-9EEF-49BB-A6CB-744B9A3A9525}" type="pres">
      <dgm:prSet presAssocID="{C4E1F98F-04D7-40A7-818A-39854556D0FB}" presName="thickLine" presStyleLbl="alignNode1" presStyleIdx="1" presStyleCnt="2"/>
      <dgm:spPr/>
    </dgm:pt>
    <dgm:pt modelId="{50805B25-91E3-4CF3-8155-4FCDB78B46E3}" type="pres">
      <dgm:prSet presAssocID="{C4E1F98F-04D7-40A7-818A-39854556D0FB}" presName="horz1" presStyleCnt="0"/>
      <dgm:spPr/>
    </dgm:pt>
    <dgm:pt modelId="{F239A3DE-CEB3-4308-B49D-6D3A6A33CC6D}" type="pres">
      <dgm:prSet presAssocID="{C4E1F98F-04D7-40A7-818A-39854556D0FB}" presName="tx1" presStyleLbl="revTx" presStyleIdx="1" presStyleCnt="2"/>
      <dgm:spPr/>
      <dgm:t>
        <a:bodyPr/>
        <a:lstStyle/>
        <a:p>
          <a:endParaRPr lang="en-US"/>
        </a:p>
      </dgm:t>
    </dgm:pt>
    <dgm:pt modelId="{014305E6-FD7A-4DAD-9413-21C53BF66552}" type="pres">
      <dgm:prSet presAssocID="{C4E1F98F-04D7-40A7-818A-39854556D0FB}" presName="vert1" presStyleCnt="0"/>
      <dgm:spPr/>
    </dgm:pt>
  </dgm:ptLst>
  <dgm:cxnLst>
    <dgm:cxn modelId="{2E90312F-EC65-4AE8-A361-CD8AD98C3C35}" type="presOf" srcId="{C4E1F98F-04D7-40A7-818A-39854556D0FB}" destId="{F239A3DE-CEB3-4308-B49D-6D3A6A33CC6D}" srcOrd="0" destOrd="0" presId="urn:microsoft.com/office/officeart/2008/layout/LinedList"/>
    <dgm:cxn modelId="{838CF0BC-551F-4565-8736-5412B3489044}" srcId="{FA090424-A8B6-4A64-8EC2-C30BC06668F2}" destId="{FD8AE927-898E-48DC-88B2-C2D064763C46}" srcOrd="0" destOrd="0" parTransId="{B2346EF3-4B47-4F8C-8F3E-2BB5443F4D58}" sibTransId="{2AC93486-66F1-4284-B2E3-FE7CF21A1FD5}"/>
    <dgm:cxn modelId="{C842EF59-C85A-4196-A0B0-4138FE2CD351}" type="presOf" srcId="{FA090424-A8B6-4A64-8EC2-C30BC06668F2}" destId="{B9C679DD-39BE-4207-AEA8-42D02A76183C}" srcOrd="0" destOrd="0" presId="urn:microsoft.com/office/officeart/2008/layout/LinedList"/>
    <dgm:cxn modelId="{E75451CA-CDC2-4C11-B2CC-ACF5F52DE010}" srcId="{FA090424-A8B6-4A64-8EC2-C30BC06668F2}" destId="{C4E1F98F-04D7-40A7-818A-39854556D0FB}" srcOrd="1" destOrd="0" parTransId="{9534AEE8-99F9-43E8-BEEC-6AFEBEB0937A}" sibTransId="{33DC5058-5585-4097-A8E6-C0B4FE56A172}"/>
    <dgm:cxn modelId="{E208A06E-2755-4350-A1BF-05B07EFFD869}" type="presOf" srcId="{FD8AE927-898E-48DC-88B2-C2D064763C46}" destId="{0891A719-D17E-4A8F-BEFA-5AD820A25E27}" srcOrd="0" destOrd="0" presId="urn:microsoft.com/office/officeart/2008/layout/LinedList"/>
    <dgm:cxn modelId="{1ECAE5DE-EC43-4D65-9E96-1354A8F66A04}" type="presParOf" srcId="{B9C679DD-39BE-4207-AEA8-42D02A76183C}" destId="{68064FE5-62A8-47EF-A95A-3CBD3F0E1028}" srcOrd="0" destOrd="0" presId="urn:microsoft.com/office/officeart/2008/layout/LinedList"/>
    <dgm:cxn modelId="{9DB3174D-D363-467A-B500-C15985DBDB4A}" type="presParOf" srcId="{B9C679DD-39BE-4207-AEA8-42D02A76183C}" destId="{C4DD807E-E833-4FE9-828E-D84DD3CE3119}" srcOrd="1" destOrd="0" presId="urn:microsoft.com/office/officeart/2008/layout/LinedList"/>
    <dgm:cxn modelId="{7D594134-876A-4E42-A511-FE563FCF7424}" type="presParOf" srcId="{C4DD807E-E833-4FE9-828E-D84DD3CE3119}" destId="{0891A719-D17E-4A8F-BEFA-5AD820A25E27}" srcOrd="0" destOrd="0" presId="urn:microsoft.com/office/officeart/2008/layout/LinedList"/>
    <dgm:cxn modelId="{B44D53EE-F2CE-4007-B49F-BD51B6374F47}" type="presParOf" srcId="{C4DD807E-E833-4FE9-828E-D84DD3CE3119}" destId="{0816960B-7E14-4456-9BB4-360D56C89719}" srcOrd="1" destOrd="0" presId="urn:microsoft.com/office/officeart/2008/layout/LinedList"/>
    <dgm:cxn modelId="{D2B74255-9A7C-4454-89DA-41564DBB0454}" type="presParOf" srcId="{B9C679DD-39BE-4207-AEA8-42D02A76183C}" destId="{779C51D4-9EEF-49BB-A6CB-744B9A3A9525}" srcOrd="2" destOrd="0" presId="urn:microsoft.com/office/officeart/2008/layout/LinedList"/>
    <dgm:cxn modelId="{0158F457-6517-49D7-8471-70C982BA7B7B}" type="presParOf" srcId="{B9C679DD-39BE-4207-AEA8-42D02A76183C}" destId="{50805B25-91E3-4CF3-8155-4FCDB78B46E3}" srcOrd="3" destOrd="0" presId="urn:microsoft.com/office/officeart/2008/layout/LinedList"/>
    <dgm:cxn modelId="{0F6D5CD2-C7AC-46CA-AE21-40EEE7176F08}" type="presParOf" srcId="{50805B25-91E3-4CF3-8155-4FCDB78B46E3}" destId="{F239A3DE-CEB3-4308-B49D-6D3A6A33CC6D}" srcOrd="0" destOrd="0" presId="urn:microsoft.com/office/officeart/2008/layout/LinedList"/>
    <dgm:cxn modelId="{3DB3E451-3160-4CED-BF07-061A4A1994D5}" type="presParOf" srcId="{50805B25-91E3-4CF3-8155-4FCDB78B46E3}" destId="{014305E6-FD7A-4DAD-9413-21C53BF6655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C5BC931-C644-4755-9B39-B0E36002E401}" type="doc">
      <dgm:prSet loTypeId="urn:microsoft.com/office/officeart/2005/8/layout/vList2" loCatId="list" qsTypeId="urn:microsoft.com/office/officeart/2005/8/quickstyle/simple5" qsCatId="simple" csTypeId="urn:microsoft.com/office/officeart/2005/8/colors/colorful5" csCatId="colorful"/>
      <dgm:spPr/>
      <dgm:t>
        <a:bodyPr/>
        <a:lstStyle/>
        <a:p>
          <a:endParaRPr lang="en-US"/>
        </a:p>
      </dgm:t>
    </dgm:pt>
    <dgm:pt modelId="{B1F10AB3-693B-4525-9FFD-98261C160895}">
      <dgm:prSet/>
      <dgm:spPr/>
      <dgm:t>
        <a:bodyPr/>
        <a:lstStyle/>
        <a:p>
          <a:r>
            <a:rPr lang="en-US" b="1"/>
            <a:t>DIRECTORATE FOR TECHNOLOGICAL INDUSTRIAL DEVELOPMENT ZONES</a:t>
          </a:r>
          <a:endParaRPr lang="en-US"/>
        </a:p>
      </dgm:t>
    </dgm:pt>
    <dgm:pt modelId="{19E5E132-8A09-4C76-AC41-2B17194B1F16}" type="parTrans" cxnId="{90F4A989-63A8-4BDD-8AA8-99FBF1F86260}">
      <dgm:prSet/>
      <dgm:spPr/>
      <dgm:t>
        <a:bodyPr/>
        <a:lstStyle/>
        <a:p>
          <a:endParaRPr lang="en-US"/>
        </a:p>
      </dgm:t>
    </dgm:pt>
    <dgm:pt modelId="{F517EC54-BBFC-4A8E-B887-B277EF6FFC7E}" type="sibTrans" cxnId="{90F4A989-63A8-4BDD-8AA8-99FBF1F86260}">
      <dgm:prSet/>
      <dgm:spPr/>
      <dgm:t>
        <a:bodyPr/>
        <a:lstStyle/>
        <a:p>
          <a:endParaRPr lang="en-US"/>
        </a:p>
      </dgm:t>
    </dgm:pt>
    <dgm:pt modelId="{344A8FBE-974D-4804-81C0-5FD0FF8D5AF8}">
      <dgm:prSet/>
      <dgm:spPr/>
      <dgm:t>
        <a:bodyPr/>
        <a:lstStyle/>
        <a:p>
          <a:r>
            <a:rPr lang="en-US"/>
            <a:t>Partizanski Odredi 2</a:t>
          </a:r>
          <a:r>
            <a:rPr lang="mk-MK"/>
            <a:t>, </a:t>
          </a:r>
          <a:r>
            <a:rPr lang="en-US"/>
            <a:t>PO Box 311</a:t>
          </a:r>
        </a:p>
      </dgm:t>
    </dgm:pt>
    <dgm:pt modelId="{A9A50457-F019-4450-88D9-AB17147B1434}" type="parTrans" cxnId="{2C976810-1576-4826-B0D9-571CB5C324EA}">
      <dgm:prSet/>
      <dgm:spPr/>
      <dgm:t>
        <a:bodyPr/>
        <a:lstStyle/>
        <a:p>
          <a:endParaRPr lang="en-US"/>
        </a:p>
      </dgm:t>
    </dgm:pt>
    <dgm:pt modelId="{23071792-040A-4FED-8F57-4BBCC9279FC7}" type="sibTrans" cxnId="{2C976810-1576-4826-B0D9-571CB5C324EA}">
      <dgm:prSet/>
      <dgm:spPr/>
      <dgm:t>
        <a:bodyPr/>
        <a:lstStyle/>
        <a:p>
          <a:endParaRPr lang="en-US"/>
        </a:p>
      </dgm:t>
    </dgm:pt>
    <dgm:pt modelId="{87284FD1-F334-4BB9-9A81-EC2CA64C3FCE}">
      <dgm:prSet/>
      <dgm:spPr/>
      <dgm:t>
        <a:bodyPr/>
        <a:lstStyle/>
        <a:p>
          <a:r>
            <a:rPr lang="en-US"/>
            <a:t>1000 Skopje</a:t>
          </a:r>
          <a:r>
            <a:rPr lang="mk-MK"/>
            <a:t>, </a:t>
          </a:r>
          <a:r>
            <a:rPr lang="en-US"/>
            <a:t>Republic of North Macedonia</a:t>
          </a:r>
        </a:p>
      </dgm:t>
    </dgm:pt>
    <dgm:pt modelId="{64E92081-9EB5-48A9-9A75-7F8731F180FF}" type="parTrans" cxnId="{8AEB8B27-6C42-4902-935B-9CFEF9155287}">
      <dgm:prSet/>
      <dgm:spPr/>
      <dgm:t>
        <a:bodyPr/>
        <a:lstStyle/>
        <a:p>
          <a:endParaRPr lang="en-US"/>
        </a:p>
      </dgm:t>
    </dgm:pt>
    <dgm:pt modelId="{B0B69CAD-735E-4272-8AA7-212C3AC522BB}" type="sibTrans" cxnId="{8AEB8B27-6C42-4902-935B-9CFEF9155287}">
      <dgm:prSet/>
      <dgm:spPr/>
      <dgm:t>
        <a:bodyPr/>
        <a:lstStyle/>
        <a:p>
          <a:endParaRPr lang="en-US"/>
        </a:p>
      </dgm:t>
    </dgm:pt>
    <dgm:pt modelId="{9D595D69-895D-4E8D-A5AD-B37AD93D19C8}">
      <dgm:prSet/>
      <dgm:spPr/>
      <dgm:t>
        <a:bodyPr/>
        <a:lstStyle/>
        <a:p>
          <a:r>
            <a:rPr lang="en-US"/>
            <a:t>Tel.: </a:t>
          </a:r>
          <a:r>
            <a:rPr lang="mk-MK"/>
            <a:t>+ 389 2 31</a:t>
          </a:r>
          <a:r>
            <a:rPr lang="en-US"/>
            <a:t>11 166</a:t>
          </a:r>
        </a:p>
      </dgm:t>
    </dgm:pt>
    <dgm:pt modelId="{3A5FB291-D0CA-4AD5-BCEE-1B2D778FFA0D}" type="parTrans" cxnId="{4B5379FA-353C-415C-A1F7-FAF951020328}">
      <dgm:prSet/>
      <dgm:spPr/>
      <dgm:t>
        <a:bodyPr/>
        <a:lstStyle/>
        <a:p>
          <a:endParaRPr lang="en-US"/>
        </a:p>
      </dgm:t>
    </dgm:pt>
    <dgm:pt modelId="{AF57353B-CC1E-4BB1-9D96-DDB5B9B3B492}" type="sibTrans" cxnId="{4B5379FA-353C-415C-A1F7-FAF951020328}">
      <dgm:prSet/>
      <dgm:spPr/>
      <dgm:t>
        <a:bodyPr/>
        <a:lstStyle/>
        <a:p>
          <a:endParaRPr lang="en-US"/>
        </a:p>
      </dgm:t>
    </dgm:pt>
    <dgm:pt modelId="{29449EBD-74FD-4F68-B796-E7F67A5382D9}">
      <dgm:prSet/>
      <dgm:spPr/>
      <dgm:t>
        <a:bodyPr/>
        <a:lstStyle/>
        <a:p>
          <a:r>
            <a:rPr lang="en-US"/>
            <a:t>Email: </a:t>
          </a:r>
          <a:r>
            <a:rPr lang="mk-MK"/>
            <a:t>inf</a:t>
          </a:r>
          <a:r>
            <a:rPr lang="en-US"/>
            <a:t>o@fez.gov.mk</a:t>
          </a:r>
        </a:p>
      </dgm:t>
    </dgm:pt>
    <dgm:pt modelId="{2E1911F7-BF4F-4455-90E7-6B378B835BDC}" type="parTrans" cxnId="{3D7E05BC-35F2-43F5-BD9D-156CCF2120B3}">
      <dgm:prSet/>
      <dgm:spPr/>
      <dgm:t>
        <a:bodyPr/>
        <a:lstStyle/>
        <a:p>
          <a:endParaRPr lang="en-US"/>
        </a:p>
      </dgm:t>
    </dgm:pt>
    <dgm:pt modelId="{63F0C9B0-8612-41D7-8A50-9FC77135A667}" type="sibTrans" cxnId="{3D7E05BC-35F2-43F5-BD9D-156CCF2120B3}">
      <dgm:prSet/>
      <dgm:spPr/>
      <dgm:t>
        <a:bodyPr/>
        <a:lstStyle/>
        <a:p>
          <a:endParaRPr lang="en-US"/>
        </a:p>
      </dgm:t>
    </dgm:pt>
    <dgm:pt modelId="{BF0786CE-0555-44F9-8421-1F688B8C4D08}">
      <dgm:prSet/>
      <dgm:spPr/>
      <dgm:t>
        <a:bodyPr/>
        <a:lstStyle/>
        <a:p>
          <a:r>
            <a:rPr lang="en-US"/>
            <a:t>Website: www.fez.gov.mk</a:t>
          </a:r>
        </a:p>
      </dgm:t>
    </dgm:pt>
    <dgm:pt modelId="{D17D05EB-B675-4E55-823C-8F4F975E0C05}" type="parTrans" cxnId="{F9D13E95-95E5-4759-BE12-D531DEA2FCEE}">
      <dgm:prSet/>
      <dgm:spPr/>
      <dgm:t>
        <a:bodyPr/>
        <a:lstStyle/>
        <a:p>
          <a:endParaRPr lang="en-US"/>
        </a:p>
      </dgm:t>
    </dgm:pt>
    <dgm:pt modelId="{6CC07DB4-224F-4E1C-8B49-D0B31EC6D25C}" type="sibTrans" cxnId="{F9D13E95-95E5-4759-BE12-D531DEA2FCEE}">
      <dgm:prSet/>
      <dgm:spPr/>
      <dgm:t>
        <a:bodyPr/>
        <a:lstStyle/>
        <a:p>
          <a:endParaRPr lang="en-US"/>
        </a:p>
      </dgm:t>
    </dgm:pt>
    <dgm:pt modelId="{262EE855-A68D-4BCF-81B2-02BD87210357}" type="pres">
      <dgm:prSet presAssocID="{5C5BC931-C644-4755-9B39-B0E36002E401}" presName="linear" presStyleCnt="0">
        <dgm:presLayoutVars>
          <dgm:animLvl val="lvl"/>
          <dgm:resizeHandles val="exact"/>
        </dgm:presLayoutVars>
      </dgm:prSet>
      <dgm:spPr/>
      <dgm:t>
        <a:bodyPr/>
        <a:lstStyle/>
        <a:p>
          <a:endParaRPr lang="en-US"/>
        </a:p>
      </dgm:t>
    </dgm:pt>
    <dgm:pt modelId="{00444D3F-3521-46CC-90C0-AE71A064972C}" type="pres">
      <dgm:prSet presAssocID="{B1F10AB3-693B-4525-9FFD-98261C160895}" presName="parentText" presStyleLbl="node1" presStyleIdx="0" presStyleCnt="6">
        <dgm:presLayoutVars>
          <dgm:chMax val="0"/>
          <dgm:bulletEnabled val="1"/>
        </dgm:presLayoutVars>
      </dgm:prSet>
      <dgm:spPr/>
      <dgm:t>
        <a:bodyPr/>
        <a:lstStyle/>
        <a:p>
          <a:endParaRPr lang="en-US"/>
        </a:p>
      </dgm:t>
    </dgm:pt>
    <dgm:pt modelId="{AF0D5B4C-4C7D-4DE0-B6E6-4F68645A6914}" type="pres">
      <dgm:prSet presAssocID="{F517EC54-BBFC-4A8E-B887-B277EF6FFC7E}" presName="spacer" presStyleCnt="0"/>
      <dgm:spPr/>
    </dgm:pt>
    <dgm:pt modelId="{D9083777-B305-4C35-A5C0-530E3352DC03}" type="pres">
      <dgm:prSet presAssocID="{344A8FBE-974D-4804-81C0-5FD0FF8D5AF8}" presName="parentText" presStyleLbl="node1" presStyleIdx="1" presStyleCnt="6">
        <dgm:presLayoutVars>
          <dgm:chMax val="0"/>
          <dgm:bulletEnabled val="1"/>
        </dgm:presLayoutVars>
      </dgm:prSet>
      <dgm:spPr/>
      <dgm:t>
        <a:bodyPr/>
        <a:lstStyle/>
        <a:p>
          <a:endParaRPr lang="en-US"/>
        </a:p>
      </dgm:t>
    </dgm:pt>
    <dgm:pt modelId="{CB8C8229-3CD6-471F-A45D-7C6A21A42E82}" type="pres">
      <dgm:prSet presAssocID="{23071792-040A-4FED-8F57-4BBCC9279FC7}" presName="spacer" presStyleCnt="0"/>
      <dgm:spPr/>
    </dgm:pt>
    <dgm:pt modelId="{74E1D6D0-E6E6-421A-A258-99902D0DA836}" type="pres">
      <dgm:prSet presAssocID="{87284FD1-F334-4BB9-9A81-EC2CA64C3FCE}" presName="parentText" presStyleLbl="node1" presStyleIdx="2" presStyleCnt="6">
        <dgm:presLayoutVars>
          <dgm:chMax val="0"/>
          <dgm:bulletEnabled val="1"/>
        </dgm:presLayoutVars>
      </dgm:prSet>
      <dgm:spPr/>
      <dgm:t>
        <a:bodyPr/>
        <a:lstStyle/>
        <a:p>
          <a:endParaRPr lang="en-US"/>
        </a:p>
      </dgm:t>
    </dgm:pt>
    <dgm:pt modelId="{84A6776A-C5B9-43E6-A572-756D2082F3C3}" type="pres">
      <dgm:prSet presAssocID="{B0B69CAD-735E-4272-8AA7-212C3AC522BB}" presName="spacer" presStyleCnt="0"/>
      <dgm:spPr/>
    </dgm:pt>
    <dgm:pt modelId="{FDBEAF5B-8530-4A51-AC9F-F9D0E7BE2586}" type="pres">
      <dgm:prSet presAssocID="{9D595D69-895D-4E8D-A5AD-B37AD93D19C8}" presName="parentText" presStyleLbl="node1" presStyleIdx="3" presStyleCnt="6">
        <dgm:presLayoutVars>
          <dgm:chMax val="0"/>
          <dgm:bulletEnabled val="1"/>
        </dgm:presLayoutVars>
      </dgm:prSet>
      <dgm:spPr/>
      <dgm:t>
        <a:bodyPr/>
        <a:lstStyle/>
        <a:p>
          <a:endParaRPr lang="en-US"/>
        </a:p>
      </dgm:t>
    </dgm:pt>
    <dgm:pt modelId="{8E70DAA7-FFF6-4EE4-9F6C-B99CF7CDB936}" type="pres">
      <dgm:prSet presAssocID="{AF57353B-CC1E-4BB1-9D96-DDB5B9B3B492}" presName="spacer" presStyleCnt="0"/>
      <dgm:spPr/>
    </dgm:pt>
    <dgm:pt modelId="{49E6021E-AA16-4AE2-83AA-1FBEEF5FA1F4}" type="pres">
      <dgm:prSet presAssocID="{29449EBD-74FD-4F68-B796-E7F67A5382D9}" presName="parentText" presStyleLbl="node1" presStyleIdx="4" presStyleCnt="6">
        <dgm:presLayoutVars>
          <dgm:chMax val="0"/>
          <dgm:bulletEnabled val="1"/>
        </dgm:presLayoutVars>
      </dgm:prSet>
      <dgm:spPr/>
      <dgm:t>
        <a:bodyPr/>
        <a:lstStyle/>
        <a:p>
          <a:endParaRPr lang="en-US"/>
        </a:p>
      </dgm:t>
    </dgm:pt>
    <dgm:pt modelId="{1D6A8380-EAFD-465D-A95A-A74EEBA9DDAC}" type="pres">
      <dgm:prSet presAssocID="{63F0C9B0-8612-41D7-8A50-9FC77135A667}" presName="spacer" presStyleCnt="0"/>
      <dgm:spPr/>
    </dgm:pt>
    <dgm:pt modelId="{B54CBC53-90CA-4986-8177-8D7A4CF2F7B2}" type="pres">
      <dgm:prSet presAssocID="{BF0786CE-0555-44F9-8421-1F688B8C4D08}" presName="parentText" presStyleLbl="node1" presStyleIdx="5" presStyleCnt="6">
        <dgm:presLayoutVars>
          <dgm:chMax val="0"/>
          <dgm:bulletEnabled val="1"/>
        </dgm:presLayoutVars>
      </dgm:prSet>
      <dgm:spPr/>
      <dgm:t>
        <a:bodyPr/>
        <a:lstStyle/>
        <a:p>
          <a:endParaRPr lang="en-US"/>
        </a:p>
      </dgm:t>
    </dgm:pt>
  </dgm:ptLst>
  <dgm:cxnLst>
    <dgm:cxn modelId="{2082C1E5-7105-4E70-A642-DA915C03EF0C}" type="presOf" srcId="{5C5BC931-C644-4755-9B39-B0E36002E401}" destId="{262EE855-A68D-4BCF-81B2-02BD87210357}" srcOrd="0" destOrd="0" presId="urn:microsoft.com/office/officeart/2005/8/layout/vList2"/>
    <dgm:cxn modelId="{90F4A989-63A8-4BDD-8AA8-99FBF1F86260}" srcId="{5C5BC931-C644-4755-9B39-B0E36002E401}" destId="{B1F10AB3-693B-4525-9FFD-98261C160895}" srcOrd="0" destOrd="0" parTransId="{19E5E132-8A09-4C76-AC41-2B17194B1F16}" sibTransId="{F517EC54-BBFC-4A8E-B887-B277EF6FFC7E}"/>
    <dgm:cxn modelId="{71C0DB08-4C9C-464C-A880-91B10E3D333A}" type="presOf" srcId="{29449EBD-74FD-4F68-B796-E7F67A5382D9}" destId="{49E6021E-AA16-4AE2-83AA-1FBEEF5FA1F4}" srcOrd="0" destOrd="0" presId="urn:microsoft.com/office/officeart/2005/8/layout/vList2"/>
    <dgm:cxn modelId="{8AEB8B27-6C42-4902-935B-9CFEF9155287}" srcId="{5C5BC931-C644-4755-9B39-B0E36002E401}" destId="{87284FD1-F334-4BB9-9A81-EC2CA64C3FCE}" srcOrd="2" destOrd="0" parTransId="{64E92081-9EB5-48A9-9A75-7F8731F180FF}" sibTransId="{B0B69CAD-735E-4272-8AA7-212C3AC522BB}"/>
    <dgm:cxn modelId="{245EEE38-A1EB-47F4-8756-6F56D7C83A66}" type="presOf" srcId="{BF0786CE-0555-44F9-8421-1F688B8C4D08}" destId="{B54CBC53-90CA-4986-8177-8D7A4CF2F7B2}" srcOrd="0" destOrd="0" presId="urn:microsoft.com/office/officeart/2005/8/layout/vList2"/>
    <dgm:cxn modelId="{2C976810-1576-4826-B0D9-571CB5C324EA}" srcId="{5C5BC931-C644-4755-9B39-B0E36002E401}" destId="{344A8FBE-974D-4804-81C0-5FD0FF8D5AF8}" srcOrd="1" destOrd="0" parTransId="{A9A50457-F019-4450-88D9-AB17147B1434}" sibTransId="{23071792-040A-4FED-8F57-4BBCC9279FC7}"/>
    <dgm:cxn modelId="{3D7E05BC-35F2-43F5-BD9D-156CCF2120B3}" srcId="{5C5BC931-C644-4755-9B39-B0E36002E401}" destId="{29449EBD-74FD-4F68-B796-E7F67A5382D9}" srcOrd="4" destOrd="0" parTransId="{2E1911F7-BF4F-4455-90E7-6B378B835BDC}" sibTransId="{63F0C9B0-8612-41D7-8A50-9FC77135A667}"/>
    <dgm:cxn modelId="{0C4EDF6B-859A-432A-9E2E-8709930D260C}" type="presOf" srcId="{9D595D69-895D-4E8D-A5AD-B37AD93D19C8}" destId="{FDBEAF5B-8530-4A51-AC9F-F9D0E7BE2586}" srcOrd="0" destOrd="0" presId="urn:microsoft.com/office/officeart/2005/8/layout/vList2"/>
    <dgm:cxn modelId="{4B5379FA-353C-415C-A1F7-FAF951020328}" srcId="{5C5BC931-C644-4755-9B39-B0E36002E401}" destId="{9D595D69-895D-4E8D-A5AD-B37AD93D19C8}" srcOrd="3" destOrd="0" parTransId="{3A5FB291-D0CA-4AD5-BCEE-1B2D778FFA0D}" sibTransId="{AF57353B-CC1E-4BB1-9D96-DDB5B9B3B492}"/>
    <dgm:cxn modelId="{647E71F9-DC5C-4E4A-8753-3BDDC1F153FB}" type="presOf" srcId="{B1F10AB3-693B-4525-9FFD-98261C160895}" destId="{00444D3F-3521-46CC-90C0-AE71A064972C}" srcOrd="0" destOrd="0" presId="urn:microsoft.com/office/officeart/2005/8/layout/vList2"/>
    <dgm:cxn modelId="{AD7E6742-C7C7-4A31-BAD3-5B0529A3221C}" type="presOf" srcId="{344A8FBE-974D-4804-81C0-5FD0FF8D5AF8}" destId="{D9083777-B305-4C35-A5C0-530E3352DC03}" srcOrd="0" destOrd="0" presId="urn:microsoft.com/office/officeart/2005/8/layout/vList2"/>
    <dgm:cxn modelId="{F9D13E95-95E5-4759-BE12-D531DEA2FCEE}" srcId="{5C5BC931-C644-4755-9B39-B0E36002E401}" destId="{BF0786CE-0555-44F9-8421-1F688B8C4D08}" srcOrd="5" destOrd="0" parTransId="{D17D05EB-B675-4E55-823C-8F4F975E0C05}" sibTransId="{6CC07DB4-224F-4E1C-8B49-D0B31EC6D25C}"/>
    <dgm:cxn modelId="{1847D76F-8AD6-4E6D-B2F9-09876C751566}" type="presOf" srcId="{87284FD1-F334-4BB9-9A81-EC2CA64C3FCE}" destId="{74E1D6D0-E6E6-421A-A258-99902D0DA836}" srcOrd="0" destOrd="0" presId="urn:microsoft.com/office/officeart/2005/8/layout/vList2"/>
    <dgm:cxn modelId="{8561300F-0C1C-43CE-9CA0-7FFED0504CD8}" type="presParOf" srcId="{262EE855-A68D-4BCF-81B2-02BD87210357}" destId="{00444D3F-3521-46CC-90C0-AE71A064972C}" srcOrd="0" destOrd="0" presId="urn:microsoft.com/office/officeart/2005/8/layout/vList2"/>
    <dgm:cxn modelId="{01DF506B-7AC9-48CC-8159-823C6ED92FA4}" type="presParOf" srcId="{262EE855-A68D-4BCF-81B2-02BD87210357}" destId="{AF0D5B4C-4C7D-4DE0-B6E6-4F68645A6914}" srcOrd="1" destOrd="0" presId="urn:microsoft.com/office/officeart/2005/8/layout/vList2"/>
    <dgm:cxn modelId="{A091A7C2-5E29-45EE-9614-FB0100B997AE}" type="presParOf" srcId="{262EE855-A68D-4BCF-81B2-02BD87210357}" destId="{D9083777-B305-4C35-A5C0-530E3352DC03}" srcOrd="2" destOrd="0" presId="urn:microsoft.com/office/officeart/2005/8/layout/vList2"/>
    <dgm:cxn modelId="{A843292B-0B7A-4BB0-BD12-948639D68AE9}" type="presParOf" srcId="{262EE855-A68D-4BCF-81B2-02BD87210357}" destId="{CB8C8229-3CD6-471F-A45D-7C6A21A42E82}" srcOrd="3" destOrd="0" presId="urn:microsoft.com/office/officeart/2005/8/layout/vList2"/>
    <dgm:cxn modelId="{2825FBBB-6C85-46CC-A86E-B66DF2CA2936}" type="presParOf" srcId="{262EE855-A68D-4BCF-81B2-02BD87210357}" destId="{74E1D6D0-E6E6-421A-A258-99902D0DA836}" srcOrd="4" destOrd="0" presId="urn:microsoft.com/office/officeart/2005/8/layout/vList2"/>
    <dgm:cxn modelId="{1DD923DD-25D7-43CC-9FF6-40E37344A7D0}" type="presParOf" srcId="{262EE855-A68D-4BCF-81B2-02BD87210357}" destId="{84A6776A-C5B9-43E6-A572-756D2082F3C3}" srcOrd="5" destOrd="0" presId="urn:microsoft.com/office/officeart/2005/8/layout/vList2"/>
    <dgm:cxn modelId="{2CDA39B5-9B80-4B12-86AE-31C55612DEE5}" type="presParOf" srcId="{262EE855-A68D-4BCF-81B2-02BD87210357}" destId="{FDBEAF5B-8530-4A51-AC9F-F9D0E7BE2586}" srcOrd="6" destOrd="0" presId="urn:microsoft.com/office/officeart/2005/8/layout/vList2"/>
    <dgm:cxn modelId="{CFF0DBD8-29C4-44F9-ADF6-F459AA84D211}" type="presParOf" srcId="{262EE855-A68D-4BCF-81B2-02BD87210357}" destId="{8E70DAA7-FFF6-4EE4-9F6C-B99CF7CDB936}" srcOrd="7" destOrd="0" presId="urn:microsoft.com/office/officeart/2005/8/layout/vList2"/>
    <dgm:cxn modelId="{24D20019-3D10-4A5D-8C21-32EC941B977A}" type="presParOf" srcId="{262EE855-A68D-4BCF-81B2-02BD87210357}" destId="{49E6021E-AA16-4AE2-83AA-1FBEEF5FA1F4}" srcOrd="8" destOrd="0" presId="urn:microsoft.com/office/officeart/2005/8/layout/vList2"/>
    <dgm:cxn modelId="{FD8F1576-7471-4F85-89C9-61706F36A0FE}" type="presParOf" srcId="{262EE855-A68D-4BCF-81B2-02BD87210357}" destId="{1D6A8380-EAFD-465D-A95A-A74EEBA9DDAC}" srcOrd="9" destOrd="0" presId="urn:microsoft.com/office/officeart/2005/8/layout/vList2"/>
    <dgm:cxn modelId="{B6D01B2F-B15A-42D1-8E0F-8645A577C2A0}" type="presParOf" srcId="{262EE855-A68D-4BCF-81B2-02BD87210357}" destId="{B54CBC53-90CA-4986-8177-8D7A4CF2F7B2}"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FCC3A0-FDAA-4383-9B4D-A0902F7A2FF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1BF55ED-DFB6-4561-B263-38E71735F92C}">
      <dgm:prSet/>
      <dgm:spPr>
        <a:solidFill>
          <a:schemeClr val="accent6">
            <a:lumMod val="60000"/>
            <a:lumOff val="40000"/>
          </a:schemeClr>
        </a:solidFill>
      </dgm:spPr>
      <dgm:t>
        <a:bodyPr/>
        <a:lstStyle/>
        <a:p>
          <a:r>
            <a:rPr lang="en-US" dirty="0"/>
            <a:t>35 capacities, owned by foreign investors from USA, Canada, </a:t>
          </a:r>
          <a:r>
            <a:rPr lang="en-US" dirty="0" err="1"/>
            <a:t>S.Korea</a:t>
          </a:r>
          <a:r>
            <a:rPr lang="en-US" dirty="0"/>
            <a:t>, Germany, Italy, Turkey.. </a:t>
          </a:r>
        </a:p>
      </dgm:t>
    </dgm:pt>
    <dgm:pt modelId="{35971125-1E7F-4E18-9E20-DF9C01A90801}" type="parTrans" cxnId="{B83DE174-86B4-4F42-B688-49FAE5B83E15}">
      <dgm:prSet/>
      <dgm:spPr/>
      <dgm:t>
        <a:bodyPr/>
        <a:lstStyle/>
        <a:p>
          <a:endParaRPr lang="en-US"/>
        </a:p>
      </dgm:t>
    </dgm:pt>
    <dgm:pt modelId="{B42BD3E5-52FE-45FB-90F4-A8454416110D}" type="sibTrans" cxnId="{B83DE174-86B4-4F42-B688-49FAE5B83E15}">
      <dgm:prSet/>
      <dgm:spPr/>
      <dgm:t>
        <a:bodyPr/>
        <a:lstStyle/>
        <a:p>
          <a:endParaRPr lang="en-US"/>
        </a:p>
      </dgm:t>
    </dgm:pt>
    <dgm:pt modelId="{D8D3BD01-B5FF-497A-997B-5EC4E65910C5}">
      <dgm:prSet/>
      <dgm:spPr>
        <a:solidFill>
          <a:schemeClr val="accent1">
            <a:lumMod val="75000"/>
          </a:schemeClr>
        </a:solidFill>
      </dgm:spPr>
      <dgm:t>
        <a:bodyPr/>
        <a:lstStyle/>
        <a:p>
          <a:r>
            <a:rPr lang="en-US" dirty="0"/>
            <a:t>These companies generated approx. EUR 3 bn of exports in 2021 (record high) which equals to 47% of North Macedonia exports. </a:t>
          </a:r>
        </a:p>
      </dgm:t>
    </dgm:pt>
    <dgm:pt modelId="{F7FD1F6A-456F-4CC0-88AD-E489C852853E}" type="parTrans" cxnId="{8DBAF4B9-7CDD-4714-8A2B-9B05CE2721A0}">
      <dgm:prSet/>
      <dgm:spPr/>
      <dgm:t>
        <a:bodyPr/>
        <a:lstStyle/>
        <a:p>
          <a:endParaRPr lang="en-US"/>
        </a:p>
      </dgm:t>
    </dgm:pt>
    <dgm:pt modelId="{233AB5DE-E84A-42DC-B967-1EB42E2480DC}" type="sibTrans" cxnId="{8DBAF4B9-7CDD-4714-8A2B-9B05CE2721A0}">
      <dgm:prSet/>
      <dgm:spPr/>
      <dgm:t>
        <a:bodyPr/>
        <a:lstStyle/>
        <a:p>
          <a:endParaRPr lang="en-US"/>
        </a:p>
      </dgm:t>
    </dgm:pt>
    <dgm:pt modelId="{BAE355D8-8B97-4048-AF18-A4A727CF27CC}">
      <dgm:prSet/>
      <dgm:spPr>
        <a:solidFill>
          <a:srgbClr val="00B050"/>
        </a:solidFill>
      </dgm:spPr>
      <dgm:t>
        <a:bodyPr/>
        <a:lstStyle/>
        <a:p>
          <a:r>
            <a:rPr lang="en-US" dirty="0"/>
            <a:t>The good investment conditions and support packages contributed to increased economic activities in the free zones, even in the pandemic 2020. </a:t>
          </a:r>
        </a:p>
      </dgm:t>
    </dgm:pt>
    <dgm:pt modelId="{9C233992-E568-4940-9C57-0A6847AC4D3B}" type="parTrans" cxnId="{FA171DCF-678B-4CA2-96FF-974C42A0DA5D}">
      <dgm:prSet/>
      <dgm:spPr/>
      <dgm:t>
        <a:bodyPr/>
        <a:lstStyle/>
        <a:p>
          <a:endParaRPr lang="en-US"/>
        </a:p>
      </dgm:t>
    </dgm:pt>
    <dgm:pt modelId="{61FBCBDB-7524-431F-9FD3-1FC638BDFE8C}" type="sibTrans" cxnId="{FA171DCF-678B-4CA2-96FF-974C42A0DA5D}">
      <dgm:prSet/>
      <dgm:spPr/>
      <dgm:t>
        <a:bodyPr/>
        <a:lstStyle/>
        <a:p>
          <a:endParaRPr lang="en-US"/>
        </a:p>
      </dgm:t>
    </dgm:pt>
    <dgm:pt modelId="{91DB980A-48C5-4558-A702-925AD121BD9B}" type="pres">
      <dgm:prSet presAssocID="{16FCC3A0-FDAA-4383-9B4D-A0902F7A2FF1}" presName="diagram" presStyleCnt="0">
        <dgm:presLayoutVars>
          <dgm:dir/>
          <dgm:resizeHandles val="exact"/>
        </dgm:presLayoutVars>
      </dgm:prSet>
      <dgm:spPr/>
      <dgm:t>
        <a:bodyPr/>
        <a:lstStyle/>
        <a:p>
          <a:endParaRPr lang="en-US"/>
        </a:p>
      </dgm:t>
    </dgm:pt>
    <dgm:pt modelId="{34DC88C1-7CF1-45B9-9324-958146710332}" type="pres">
      <dgm:prSet presAssocID="{D1BF55ED-DFB6-4561-B263-38E71735F92C}" presName="node" presStyleLbl="node1" presStyleIdx="0" presStyleCnt="3">
        <dgm:presLayoutVars>
          <dgm:bulletEnabled val="1"/>
        </dgm:presLayoutVars>
      </dgm:prSet>
      <dgm:spPr/>
      <dgm:t>
        <a:bodyPr/>
        <a:lstStyle/>
        <a:p>
          <a:endParaRPr lang="en-US"/>
        </a:p>
      </dgm:t>
    </dgm:pt>
    <dgm:pt modelId="{6C792628-5CB9-4624-91B0-3B08D4866179}" type="pres">
      <dgm:prSet presAssocID="{B42BD3E5-52FE-45FB-90F4-A8454416110D}" presName="sibTrans" presStyleCnt="0"/>
      <dgm:spPr/>
    </dgm:pt>
    <dgm:pt modelId="{5ECF0CE8-81F0-490C-B9BF-8F635B828155}" type="pres">
      <dgm:prSet presAssocID="{D8D3BD01-B5FF-497A-997B-5EC4E65910C5}" presName="node" presStyleLbl="node1" presStyleIdx="1" presStyleCnt="3">
        <dgm:presLayoutVars>
          <dgm:bulletEnabled val="1"/>
        </dgm:presLayoutVars>
      </dgm:prSet>
      <dgm:spPr/>
      <dgm:t>
        <a:bodyPr/>
        <a:lstStyle/>
        <a:p>
          <a:endParaRPr lang="en-US"/>
        </a:p>
      </dgm:t>
    </dgm:pt>
    <dgm:pt modelId="{1CAE99B2-9DEA-4E43-A9DE-FACD5315B3CD}" type="pres">
      <dgm:prSet presAssocID="{233AB5DE-E84A-42DC-B967-1EB42E2480DC}" presName="sibTrans" presStyleCnt="0"/>
      <dgm:spPr/>
    </dgm:pt>
    <dgm:pt modelId="{DF6ECBAA-61F8-4D40-9B30-3E824578816E}" type="pres">
      <dgm:prSet presAssocID="{BAE355D8-8B97-4048-AF18-A4A727CF27CC}" presName="node" presStyleLbl="node1" presStyleIdx="2" presStyleCnt="3">
        <dgm:presLayoutVars>
          <dgm:bulletEnabled val="1"/>
        </dgm:presLayoutVars>
      </dgm:prSet>
      <dgm:spPr/>
      <dgm:t>
        <a:bodyPr/>
        <a:lstStyle/>
        <a:p>
          <a:endParaRPr lang="en-US"/>
        </a:p>
      </dgm:t>
    </dgm:pt>
  </dgm:ptLst>
  <dgm:cxnLst>
    <dgm:cxn modelId="{4B71C2B0-91F1-4D2D-A4C3-1CEC82E6723A}" type="presOf" srcId="{16FCC3A0-FDAA-4383-9B4D-A0902F7A2FF1}" destId="{91DB980A-48C5-4558-A702-925AD121BD9B}" srcOrd="0" destOrd="0" presId="urn:microsoft.com/office/officeart/2005/8/layout/default"/>
    <dgm:cxn modelId="{E1616BB7-B76C-482A-A17C-F23AC002F13B}" type="presOf" srcId="{D1BF55ED-DFB6-4561-B263-38E71735F92C}" destId="{34DC88C1-7CF1-45B9-9324-958146710332}" srcOrd="0" destOrd="0" presId="urn:microsoft.com/office/officeart/2005/8/layout/default"/>
    <dgm:cxn modelId="{8DBAF4B9-7CDD-4714-8A2B-9B05CE2721A0}" srcId="{16FCC3A0-FDAA-4383-9B4D-A0902F7A2FF1}" destId="{D8D3BD01-B5FF-497A-997B-5EC4E65910C5}" srcOrd="1" destOrd="0" parTransId="{F7FD1F6A-456F-4CC0-88AD-E489C852853E}" sibTransId="{233AB5DE-E84A-42DC-B967-1EB42E2480DC}"/>
    <dgm:cxn modelId="{FA171DCF-678B-4CA2-96FF-974C42A0DA5D}" srcId="{16FCC3A0-FDAA-4383-9B4D-A0902F7A2FF1}" destId="{BAE355D8-8B97-4048-AF18-A4A727CF27CC}" srcOrd="2" destOrd="0" parTransId="{9C233992-E568-4940-9C57-0A6847AC4D3B}" sibTransId="{61FBCBDB-7524-431F-9FD3-1FC638BDFE8C}"/>
    <dgm:cxn modelId="{5B3091EF-27F2-483B-975F-0750CC60FD19}" type="presOf" srcId="{D8D3BD01-B5FF-497A-997B-5EC4E65910C5}" destId="{5ECF0CE8-81F0-490C-B9BF-8F635B828155}" srcOrd="0" destOrd="0" presId="urn:microsoft.com/office/officeart/2005/8/layout/default"/>
    <dgm:cxn modelId="{5091B408-06C3-4060-A50B-2F8C8683AD93}" type="presOf" srcId="{BAE355D8-8B97-4048-AF18-A4A727CF27CC}" destId="{DF6ECBAA-61F8-4D40-9B30-3E824578816E}" srcOrd="0" destOrd="0" presId="urn:microsoft.com/office/officeart/2005/8/layout/default"/>
    <dgm:cxn modelId="{B83DE174-86B4-4F42-B688-49FAE5B83E15}" srcId="{16FCC3A0-FDAA-4383-9B4D-A0902F7A2FF1}" destId="{D1BF55ED-DFB6-4561-B263-38E71735F92C}" srcOrd="0" destOrd="0" parTransId="{35971125-1E7F-4E18-9E20-DF9C01A90801}" sibTransId="{B42BD3E5-52FE-45FB-90F4-A8454416110D}"/>
    <dgm:cxn modelId="{C225A2B3-FED0-44CD-A20B-D39D9AFF0E22}" type="presParOf" srcId="{91DB980A-48C5-4558-A702-925AD121BD9B}" destId="{34DC88C1-7CF1-45B9-9324-958146710332}" srcOrd="0" destOrd="0" presId="urn:microsoft.com/office/officeart/2005/8/layout/default"/>
    <dgm:cxn modelId="{4A1AA621-A318-4525-A0F3-4DDFAE7C8E79}" type="presParOf" srcId="{91DB980A-48C5-4558-A702-925AD121BD9B}" destId="{6C792628-5CB9-4624-91B0-3B08D4866179}" srcOrd="1" destOrd="0" presId="urn:microsoft.com/office/officeart/2005/8/layout/default"/>
    <dgm:cxn modelId="{19F84090-F031-4EAF-A844-7895A5369D46}" type="presParOf" srcId="{91DB980A-48C5-4558-A702-925AD121BD9B}" destId="{5ECF0CE8-81F0-490C-B9BF-8F635B828155}" srcOrd="2" destOrd="0" presId="urn:microsoft.com/office/officeart/2005/8/layout/default"/>
    <dgm:cxn modelId="{E74FB192-CAFA-45D2-A3E0-6E931735FFD5}" type="presParOf" srcId="{91DB980A-48C5-4558-A702-925AD121BD9B}" destId="{1CAE99B2-9DEA-4E43-A9DE-FACD5315B3CD}" srcOrd="3" destOrd="0" presId="urn:microsoft.com/office/officeart/2005/8/layout/default"/>
    <dgm:cxn modelId="{75E15242-F7C9-4B21-9E4C-0D26158C1929}" type="presParOf" srcId="{91DB980A-48C5-4558-A702-925AD121BD9B}" destId="{DF6ECBAA-61F8-4D40-9B30-3E824578816E}"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5EFFE9-BDA6-4184-80D0-D8D28F5723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E4C936-8A88-4463-B9E4-0B3D88C538FA}">
      <dgm:prSet/>
      <dgm:spPr/>
      <dgm:t>
        <a:bodyPr/>
        <a:lstStyle/>
        <a:p>
          <a:r>
            <a:rPr lang="en-US" dirty="0"/>
            <a:t>Independence from 1991 </a:t>
          </a:r>
        </a:p>
      </dgm:t>
    </dgm:pt>
    <dgm:pt modelId="{9A9D93C2-9EAB-44C8-B00E-6721AF97DB97}" type="parTrans" cxnId="{D3B58843-0C54-4848-9162-51493316DD6C}">
      <dgm:prSet/>
      <dgm:spPr/>
      <dgm:t>
        <a:bodyPr/>
        <a:lstStyle/>
        <a:p>
          <a:endParaRPr lang="en-US"/>
        </a:p>
      </dgm:t>
    </dgm:pt>
    <dgm:pt modelId="{051304A8-706F-4531-83B6-134BFE104065}" type="sibTrans" cxnId="{D3B58843-0C54-4848-9162-51493316DD6C}">
      <dgm:prSet/>
      <dgm:spPr/>
      <dgm:t>
        <a:bodyPr/>
        <a:lstStyle/>
        <a:p>
          <a:endParaRPr lang="en-US"/>
        </a:p>
      </dgm:t>
    </dgm:pt>
    <dgm:pt modelId="{D9BD0352-0EE0-43DE-9F2D-51551CBE6F3B}">
      <dgm:prSet/>
      <dgm:spPr/>
      <dgm:t>
        <a:bodyPr/>
        <a:lstStyle/>
        <a:p>
          <a:r>
            <a:rPr lang="en-US"/>
            <a:t>UN member from  1993 </a:t>
          </a:r>
        </a:p>
      </dgm:t>
    </dgm:pt>
    <dgm:pt modelId="{3DC80EEB-6EDB-4356-85EC-6BCFD2D950E0}" type="parTrans" cxnId="{B097AD65-9DB4-4044-9101-ADCA2C851EC3}">
      <dgm:prSet/>
      <dgm:spPr/>
      <dgm:t>
        <a:bodyPr/>
        <a:lstStyle/>
        <a:p>
          <a:endParaRPr lang="en-US"/>
        </a:p>
      </dgm:t>
    </dgm:pt>
    <dgm:pt modelId="{0FBA29F5-9A65-4F8D-ACCA-F5A9279848EF}" type="sibTrans" cxnId="{B097AD65-9DB4-4044-9101-ADCA2C851EC3}">
      <dgm:prSet/>
      <dgm:spPr/>
      <dgm:t>
        <a:bodyPr/>
        <a:lstStyle/>
        <a:p>
          <a:endParaRPr lang="en-US"/>
        </a:p>
      </dgm:t>
    </dgm:pt>
    <dgm:pt modelId="{ACDFACA3-DF48-4BF0-B91C-A6BC850CD129}">
      <dgm:prSet/>
      <dgm:spPr/>
      <dgm:t>
        <a:bodyPr/>
        <a:lstStyle/>
        <a:p>
          <a:r>
            <a:rPr lang="en-US"/>
            <a:t>Free trade agreement EU – SAA  2001</a:t>
          </a:r>
        </a:p>
      </dgm:t>
    </dgm:pt>
    <dgm:pt modelId="{CDEE56D6-A677-4640-A9AF-83972FF8E2DD}" type="parTrans" cxnId="{21627E0B-FFA8-4E33-81DB-9CCAEF80877C}">
      <dgm:prSet/>
      <dgm:spPr/>
      <dgm:t>
        <a:bodyPr/>
        <a:lstStyle/>
        <a:p>
          <a:endParaRPr lang="en-US"/>
        </a:p>
      </dgm:t>
    </dgm:pt>
    <dgm:pt modelId="{58270502-97F2-41E6-AF02-997F9FE1E87F}" type="sibTrans" cxnId="{21627E0B-FFA8-4E33-81DB-9CCAEF80877C}">
      <dgm:prSet/>
      <dgm:spPr/>
      <dgm:t>
        <a:bodyPr/>
        <a:lstStyle/>
        <a:p>
          <a:endParaRPr lang="en-US"/>
        </a:p>
      </dgm:t>
    </dgm:pt>
    <dgm:pt modelId="{5049091D-A99F-45B9-91EC-8DE48F570382}">
      <dgm:prSet/>
      <dgm:spPr/>
      <dgm:t>
        <a:bodyPr/>
        <a:lstStyle/>
        <a:p>
          <a:r>
            <a:rPr lang="en-US"/>
            <a:t>Candidate status EU  -  2005 </a:t>
          </a:r>
        </a:p>
      </dgm:t>
    </dgm:pt>
    <dgm:pt modelId="{383248FD-ECC6-47AC-A3A9-56DA1C848B00}" type="parTrans" cxnId="{6FEA69C7-5D5F-4F95-93DB-1F0B0961BB4E}">
      <dgm:prSet/>
      <dgm:spPr/>
      <dgm:t>
        <a:bodyPr/>
        <a:lstStyle/>
        <a:p>
          <a:endParaRPr lang="en-US"/>
        </a:p>
      </dgm:t>
    </dgm:pt>
    <dgm:pt modelId="{99F968F2-ED86-41DE-B5BD-CFF693EFCB56}" type="sibTrans" cxnId="{6FEA69C7-5D5F-4F95-93DB-1F0B0961BB4E}">
      <dgm:prSet/>
      <dgm:spPr/>
      <dgm:t>
        <a:bodyPr/>
        <a:lstStyle/>
        <a:p>
          <a:endParaRPr lang="en-US"/>
        </a:p>
      </dgm:t>
    </dgm:pt>
    <dgm:pt modelId="{D1788CAE-51EF-4065-8A8B-57040E828DC6}">
      <dgm:prSet/>
      <dgm:spPr/>
      <dgm:t>
        <a:bodyPr/>
        <a:lstStyle/>
        <a:p>
          <a:r>
            <a:rPr lang="en-US" dirty="0"/>
            <a:t>NATO membership since 2019</a:t>
          </a:r>
        </a:p>
      </dgm:t>
    </dgm:pt>
    <dgm:pt modelId="{CB801C79-4B3C-4557-B09A-2E5958CE5305}" type="parTrans" cxnId="{49F6F803-B597-4881-BA13-125F02B19EFF}">
      <dgm:prSet/>
      <dgm:spPr/>
      <dgm:t>
        <a:bodyPr/>
        <a:lstStyle/>
        <a:p>
          <a:endParaRPr lang="en-US"/>
        </a:p>
      </dgm:t>
    </dgm:pt>
    <dgm:pt modelId="{811EDBDB-EB77-4763-9C71-F5F9558E13E8}" type="sibTrans" cxnId="{49F6F803-B597-4881-BA13-125F02B19EFF}">
      <dgm:prSet/>
      <dgm:spPr/>
      <dgm:t>
        <a:bodyPr/>
        <a:lstStyle/>
        <a:p>
          <a:endParaRPr lang="en-US"/>
        </a:p>
      </dgm:t>
    </dgm:pt>
    <dgm:pt modelId="{7DA55F50-FB16-40B1-BEF3-F062C9811480}">
      <dgm:prSet/>
      <dgm:spPr/>
      <dgm:t>
        <a:bodyPr/>
        <a:lstStyle/>
        <a:p>
          <a:r>
            <a:rPr lang="en-US" dirty="0"/>
            <a:t>Last Parliamentary elections 2020 (with mandate to 2024) </a:t>
          </a:r>
        </a:p>
      </dgm:t>
    </dgm:pt>
    <dgm:pt modelId="{B6C2DDA1-E3D5-48BC-AD63-59731099B8E3}" type="parTrans" cxnId="{B65836D3-7096-4D71-BE41-DCC91A475C44}">
      <dgm:prSet/>
      <dgm:spPr/>
      <dgm:t>
        <a:bodyPr/>
        <a:lstStyle/>
        <a:p>
          <a:endParaRPr lang="en-US"/>
        </a:p>
      </dgm:t>
    </dgm:pt>
    <dgm:pt modelId="{B8964080-3A26-4CBD-9B45-D3CF29A99E10}" type="sibTrans" cxnId="{B65836D3-7096-4D71-BE41-DCC91A475C44}">
      <dgm:prSet/>
      <dgm:spPr/>
      <dgm:t>
        <a:bodyPr/>
        <a:lstStyle/>
        <a:p>
          <a:endParaRPr lang="en-US"/>
        </a:p>
      </dgm:t>
    </dgm:pt>
    <dgm:pt modelId="{6EF9C904-8B25-4CE6-91EA-F16DC8E21B45}">
      <dgm:prSet/>
      <dgm:spPr/>
      <dgm:t>
        <a:bodyPr/>
        <a:lstStyle/>
        <a:p>
          <a:r>
            <a:rPr lang="en-US"/>
            <a:t>Last Presidential elections 2021 (with mandate to 2024) </a:t>
          </a:r>
        </a:p>
      </dgm:t>
    </dgm:pt>
    <dgm:pt modelId="{EBB223AA-DE10-4EC9-BDB5-015585C7473C}" type="parTrans" cxnId="{5E3F1FF7-B347-4A70-9DE6-DBEC94FDFFF6}">
      <dgm:prSet/>
      <dgm:spPr/>
      <dgm:t>
        <a:bodyPr/>
        <a:lstStyle/>
        <a:p>
          <a:endParaRPr lang="en-US"/>
        </a:p>
      </dgm:t>
    </dgm:pt>
    <dgm:pt modelId="{81D4A858-891A-49AE-A660-D802BEF81D32}" type="sibTrans" cxnId="{5E3F1FF7-B347-4A70-9DE6-DBEC94FDFFF6}">
      <dgm:prSet/>
      <dgm:spPr/>
      <dgm:t>
        <a:bodyPr/>
        <a:lstStyle/>
        <a:p>
          <a:endParaRPr lang="en-US"/>
        </a:p>
      </dgm:t>
    </dgm:pt>
    <dgm:pt modelId="{DF6C18F7-60CB-4FD1-9C33-F58CF2DA76C5}" type="pres">
      <dgm:prSet presAssocID="{1C5EFFE9-BDA6-4184-80D0-D8D28F57237A}" presName="linear" presStyleCnt="0">
        <dgm:presLayoutVars>
          <dgm:animLvl val="lvl"/>
          <dgm:resizeHandles val="exact"/>
        </dgm:presLayoutVars>
      </dgm:prSet>
      <dgm:spPr/>
      <dgm:t>
        <a:bodyPr/>
        <a:lstStyle/>
        <a:p>
          <a:endParaRPr lang="en-US"/>
        </a:p>
      </dgm:t>
    </dgm:pt>
    <dgm:pt modelId="{6FF0B7F1-E76D-40C6-988C-DB2163FC36D9}" type="pres">
      <dgm:prSet presAssocID="{97E4C936-8A88-4463-B9E4-0B3D88C538FA}" presName="parentText" presStyleLbl="node1" presStyleIdx="0" presStyleCnt="7">
        <dgm:presLayoutVars>
          <dgm:chMax val="0"/>
          <dgm:bulletEnabled val="1"/>
        </dgm:presLayoutVars>
      </dgm:prSet>
      <dgm:spPr/>
      <dgm:t>
        <a:bodyPr/>
        <a:lstStyle/>
        <a:p>
          <a:endParaRPr lang="en-US"/>
        </a:p>
      </dgm:t>
    </dgm:pt>
    <dgm:pt modelId="{E1765FE7-EFC4-4FF9-AA9B-0E608EFDA4D1}" type="pres">
      <dgm:prSet presAssocID="{051304A8-706F-4531-83B6-134BFE104065}" presName="spacer" presStyleCnt="0"/>
      <dgm:spPr/>
    </dgm:pt>
    <dgm:pt modelId="{CFC58359-B6D4-4D7B-9683-13E2BA1C4841}" type="pres">
      <dgm:prSet presAssocID="{D9BD0352-0EE0-43DE-9F2D-51551CBE6F3B}" presName="parentText" presStyleLbl="node1" presStyleIdx="1" presStyleCnt="7">
        <dgm:presLayoutVars>
          <dgm:chMax val="0"/>
          <dgm:bulletEnabled val="1"/>
        </dgm:presLayoutVars>
      </dgm:prSet>
      <dgm:spPr/>
      <dgm:t>
        <a:bodyPr/>
        <a:lstStyle/>
        <a:p>
          <a:endParaRPr lang="en-US"/>
        </a:p>
      </dgm:t>
    </dgm:pt>
    <dgm:pt modelId="{83A04D0B-E0DE-49DE-9A5A-4F4C0BCE9C9B}" type="pres">
      <dgm:prSet presAssocID="{0FBA29F5-9A65-4F8D-ACCA-F5A9279848EF}" presName="spacer" presStyleCnt="0"/>
      <dgm:spPr/>
    </dgm:pt>
    <dgm:pt modelId="{A96B1472-83FA-4469-A54D-9C5463536713}" type="pres">
      <dgm:prSet presAssocID="{ACDFACA3-DF48-4BF0-B91C-A6BC850CD129}" presName="parentText" presStyleLbl="node1" presStyleIdx="2" presStyleCnt="7">
        <dgm:presLayoutVars>
          <dgm:chMax val="0"/>
          <dgm:bulletEnabled val="1"/>
        </dgm:presLayoutVars>
      </dgm:prSet>
      <dgm:spPr/>
      <dgm:t>
        <a:bodyPr/>
        <a:lstStyle/>
        <a:p>
          <a:endParaRPr lang="en-US"/>
        </a:p>
      </dgm:t>
    </dgm:pt>
    <dgm:pt modelId="{E1FE4760-67AD-4C06-B581-0EE5B06D481C}" type="pres">
      <dgm:prSet presAssocID="{58270502-97F2-41E6-AF02-997F9FE1E87F}" presName="spacer" presStyleCnt="0"/>
      <dgm:spPr/>
    </dgm:pt>
    <dgm:pt modelId="{01EF29BB-2BB1-41D6-9842-067CB7CFD15F}" type="pres">
      <dgm:prSet presAssocID="{5049091D-A99F-45B9-91EC-8DE48F570382}" presName="parentText" presStyleLbl="node1" presStyleIdx="3" presStyleCnt="7">
        <dgm:presLayoutVars>
          <dgm:chMax val="0"/>
          <dgm:bulletEnabled val="1"/>
        </dgm:presLayoutVars>
      </dgm:prSet>
      <dgm:spPr/>
      <dgm:t>
        <a:bodyPr/>
        <a:lstStyle/>
        <a:p>
          <a:endParaRPr lang="en-US"/>
        </a:p>
      </dgm:t>
    </dgm:pt>
    <dgm:pt modelId="{8FABF14F-D297-48B7-BB3A-7ECDAA4B367D}" type="pres">
      <dgm:prSet presAssocID="{99F968F2-ED86-41DE-B5BD-CFF693EFCB56}" presName="spacer" presStyleCnt="0"/>
      <dgm:spPr/>
    </dgm:pt>
    <dgm:pt modelId="{FD670F82-210F-4707-A1BB-7568F66B1A98}" type="pres">
      <dgm:prSet presAssocID="{D1788CAE-51EF-4065-8A8B-57040E828DC6}" presName="parentText" presStyleLbl="node1" presStyleIdx="4" presStyleCnt="7">
        <dgm:presLayoutVars>
          <dgm:chMax val="0"/>
          <dgm:bulletEnabled val="1"/>
        </dgm:presLayoutVars>
      </dgm:prSet>
      <dgm:spPr/>
      <dgm:t>
        <a:bodyPr/>
        <a:lstStyle/>
        <a:p>
          <a:endParaRPr lang="en-US"/>
        </a:p>
      </dgm:t>
    </dgm:pt>
    <dgm:pt modelId="{DFF4B974-6387-431C-B691-3141A0FFE702}" type="pres">
      <dgm:prSet presAssocID="{811EDBDB-EB77-4763-9C71-F5F9558E13E8}" presName="spacer" presStyleCnt="0"/>
      <dgm:spPr/>
    </dgm:pt>
    <dgm:pt modelId="{A4C2CC22-3520-400F-AD2E-AF2660B991A7}" type="pres">
      <dgm:prSet presAssocID="{7DA55F50-FB16-40B1-BEF3-F062C9811480}" presName="parentText" presStyleLbl="node1" presStyleIdx="5" presStyleCnt="7">
        <dgm:presLayoutVars>
          <dgm:chMax val="0"/>
          <dgm:bulletEnabled val="1"/>
        </dgm:presLayoutVars>
      </dgm:prSet>
      <dgm:spPr/>
      <dgm:t>
        <a:bodyPr/>
        <a:lstStyle/>
        <a:p>
          <a:endParaRPr lang="en-US"/>
        </a:p>
      </dgm:t>
    </dgm:pt>
    <dgm:pt modelId="{5604C669-42EA-41A0-9E2E-CD8EC750F73B}" type="pres">
      <dgm:prSet presAssocID="{B8964080-3A26-4CBD-9B45-D3CF29A99E10}" presName="spacer" presStyleCnt="0"/>
      <dgm:spPr/>
    </dgm:pt>
    <dgm:pt modelId="{66242297-6778-46D8-8249-96879AD3B1F3}" type="pres">
      <dgm:prSet presAssocID="{6EF9C904-8B25-4CE6-91EA-F16DC8E21B45}" presName="parentText" presStyleLbl="node1" presStyleIdx="6" presStyleCnt="7">
        <dgm:presLayoutVars>
          <dgm:chMax val="0"/>
          <dgm:bulletEnabled val="1"/>
        </dgm:presLayoutVars>
      </dgm:prSet>
      <dgm:spPr/>
      <dgm:t>
        <a:bodyPr/>
        <a:lstStyle/>
        <a:p>
          <a:endParaRPr lang="en-US"/>
        </a:p>
      </dgm:t>
    </dgm:pt>
  </dgm:ptLst>
  <dgm:cxnLst>
    <dgm:cxn modelId="{D1D0B5D7-003E-4A64-816B-39F1761F8B20}" type="presOf" srcId="{D1788CAE-51EF-4065-8A8B-57040E828DC6}" destId="{FD670F82-210F-4707-A1BB-7568F66B1A98}" srcOrd="0" destOrd="0" presId="urn:microsoft.com/office/officeart/2005/8/layout/vList2"/>
    <dgm:cxn modelId="{1871A3F8-3CD7-4E79-8E38-822D01B0F692}" type="presOf" srcId="{5049091D-A99F-45B9-91EC-8DE48F570382}" destId="{01EF29BB-2BB1-41D6-9842-067CB7CFD15F}" srcOrd="0" destOrd="0" presId="urn:microsoft.com/office/officeart/2005/8/layout/vList2"/>
    <dgm:cxn modelId="{90256FA4-1383-4B7D-8965-4E87F7DD9441}" type="presOf" srcId="{D9BD0352-0EE0-43DE-9F2D-51551CBE6F3B}" destId="{CFC58359-B6D4-4D7B-9683-13E2BA1C4841}" srcOrd="0" destOrd="0" presId="urn:microsoft.com/office/officeart/2005/8/layout/vList2"/>
    <dgm:cxn modelId="{21627E0B-FFA8-4E33-81DB-9CCAEF80877C}" srcId="{1C5EFFE9-BDA6-4184-80D0-D8D28F57237A}" destId="{ACDFACA3-DF48-4BF0-B91C-A6BC850CD129}" srcOrd="2" destOrd="0" parTransId="{CDEE56D6-A677-4640-A9AF-83972FF8E2DD}" sibTransId="{58270502-97F2-41E6-AF02-997F9FE1E87F}"/>
    <dgm:cxn modelId="{663DFB11-830A-4CED-A2D0-55DB361BF001}" type="presOf" srcId="{97E4C936-8A88-4463-B9E4-0B3D88C538FA}" destId="{6FF0B7F1-E76D-40C6-988C-DB2163FC36D9}" srcOrd="0" destOrd="0" presId="urn:microsoft.com/office/officeart/2005/8/layout/vList2"/>
    <dgm:cxn modelId="{B097AD65-9DB4-4044-9101-ADCA2C851EC3}" srcId="{1C5EFFE9-BDA6-4184-80D0-D8D28F57237A}" destId="{D9BD0352-0EE0-43DE-9F2D-51551CBE6F3B}" srcOrd="1" destOrd="0" parTransId="{3DC80EEB-6EDB-4356-85EC-6BCFD2D950E0}" sibTransId="{0FBA29F5-9A65-4F8D-ACCA-F5A9279848EF}"/>
    <dgm:cxn modelId="{977138FA-C69D-4CBD-B047-C6711CADF412}" type="presOf" srcId="{1C5EFFE9-BDA6-4184-80D0-D8D28F57237A}" destId="{DF6C18F7-60CB-4FD1-9C33-F58CF2DA76C5}" srcOrd="0" destOrd="0" presId="urn:microsoft.com/office/officeart/2005/8/layout/vList2"/>
    <dgm:cxn modelId="{D8CEBC67-586C-4E05-84A2-A0DA82AD54D4}" type="presOf" srcId="{7DA55F50-FB16-40B1-BEF3-F062C9811480}" destId="{A4C2CC22-3520-400F-AD2E-AF2660B991A7}" srcOrd="0" destOrd="0" presId="urn:microsoft.com/office/officeart/2005/8/layout/vList2"/>
    <dgm:cxn modelId="{5E3F1FF7-B347-4A70-9DE6-DBEC94FDFFF6}" srcId="{1C5EFFE9-BDA6-4184-80D0-D8D28F57237A}" destId="{6EF9C904-8B25-4CE6-91EA-F16DC8E21B45}" srcOrd="6" destOrd="0" parTransId="{EBB223AA-DE10-4EC9-BDB5-015585C7473C}" sibTransId="{81D4A858-891A-49AE-A660-D802BEF81D32}"/>
    <dgm:cxn modelId="{B65836D3-7096-4D71-BE41-DCC91A475C44}" srcId="{1C5EFFE9-BDA6-4184-80D0-D8D28F57237A}" destId="{7DA55F50-FB16-40B1-BEF3-F062C9811480}" srcOrd="5" destOrd="0" parTransId="{B6C2DDA1-E3D5-48BC-AD63-59731099B8E3}" sibTransId="{B8964080-3A26-4CBD-9B45-D3CF29A99E10}"/>
    <dgm:cxn modelId="{21547BA5-7367-421D-8A0A-1E27324F763C}" type="presOf" srcId="{ACDFACA3-DF48-4BF0-B91C-A6BC850CD129}" destId="{A96B1472-83FA-4469-A54D-9C5463536713}" srcOrd="0" destOrd="0" presId="urn:microsoft.com/office/officeart/2005/8/layout/vList2"/>
    <dgm:cxn modelId="{D3B58843-0C54-4848-9162-51493316DD6C}" srcId="{1C5EFFE9-BDA6-4184-80D0-D8D28F57237A}" destId="{97E4C936-8A88-4463-B9E4-0B3D88C538FA}" srcOrd="0" destOrd="0" parTransId="{9A9D93C2-9EAB-44C8-B00E-6721AF97DB97}" sibTransId="{051304A8-706F-4531-83B6-134BFE104065}"/>
    <dgm:cxn modelId="{49F6F803-B597-4881-BA13-125F02B19EFF}" srcId="{1C5EFFE9-BDA6-4184-80D0-D8D28F57237A}" destId="{D1788CAE-51EF-4065-8A8B-57040E828DC6}" srcOrd="4" destOrd="0" parTransId="{CB801C79-4B3C-4557-B09A-2E5958CE5305}" sibTransId="{811EDBDB-EB77-4763-9C71-F5F9558E13E8}"/>
    <dgm:cxn modelId="{8C8C404F-9747-4C14-9FC7-4AB927E2128E}" type="presOf" srcId="{6EF9C904-8B25-4CE6-91EA-F16DC8E21B45}" destId="{66242297-6778-46D8-8249-96879AD3B1F3}" srcOrd="0" destOrd="0" presId="urn:microsoft.com/office/officeart/2005/8/layout/vList2"/>
    <dgm:cxn modelId="{6FEA69C7-5D5F-4F95-93DB-1F0B0961BB4E}" srcId="{1C5EFFE9-BDA6-4184-80D0-D8D28F57237A}" destId="{5049091D-A99F-45B9-91EC-8DE48F570382}" srcOrd="3" destOrd="0" parTransId="{383248FD-ECC6-47AC-A3A9-56DA1C848B00}" sibTransId="{99F968F2-ED86-41DE-B5BD-CFF693EFCB56}"/>
    <dgm:cxn modelId="{A640C27A-BF1B-4E5E-9F4C-05BFCD8CFC39}" type="presParOf" srcId="{DF6C18F7-60CB-4FD1-9C33-F58CF2DA76C5}" destId="{6FF0B7F1-E76D-40C6-988C-DB2163FC36D9}" srcOrd="0" destOrd="0" presId="urn:microsoft.com/office/officeart/2005/8/layout/vList2"/>
    <dgm:cxn modelId="{F1815238-736D-4EF3-A53F-5545756EA254}" type="presParOf" srcId="{DF6C18F7-60CB-4FD1-9C33-F58CF2DA76C5}" destId="{E1765FE7-EFC4-4FF9-AA9B-0E608EFDA4D1}" srcOrd="1" destOrd="0" presId="urn:microsoft.com/office/officeart/2005/8/layout/vList2"/>
    <dgm:cxn modelId="{1E0AD758-A264-4244-B52F-D3864AA27559}" type="presParOf" srcId="{DF6C18F7-60CB-4FD1-9C33-F58CF2DA76C5}" destId="{CFC58359-B6D4-4D7B-9683-13E2BA1C4841}" srcOrd="2" destOrd="0" presId="urn:microsoft.com/office/officeart/2005/8/layout/vList2"/>
    <dgm:cxn modelId="{41EB3451-A45A-43F3-956E-2BB959DD46B4}" type="presParOf" srcId="{DF6C18F7-60CB-4FD1-9C33-F58CF2DA76C5}" destId="{83A04D0B-E0DE-49DE-9A5A-4F4C0BCE9C9B}" srcOrd="3" destOrd="0" presId="urn:microsoft.com/office/officeart/2005/8/layout/vList2"/>
    <dgm:cxn modelId="{166C022D-A11D-41AC-9CFB-012F34603AB8}" type="presParOf" srcId="{DF6C18F7-60CB-4FD1-9C33-F58CF2DA76C5}" destId="{A96B1472-83FA-4469-A54D-9C5463536713}" srcOrd="4" destOrd="0" presId="urn:microsoft.com/office/officeart/2005/8/layout/vList2"/>
    <dgm:cxn modelId="{699071FA-A67D-46CE-8105-28D7935EEB08}" type="presParOf" srcId="{DF6C18F7-60CB-4FD1-9C33-F58CF2DA76C5}" destId="{E1FE4760-67AD-4C06-B581-0EE5B06D481C}" srcOrd="5" destOrd="0" presId="urn:microsoft.com/office/officeart/2005/8/layout/vList2"/>
    <dgm:cxn modelId="{98E8B879-5BD3-48A3-998A-29B120305575}" type="presParOf" srcId="{DF6C18F7-60CB-4FD1-9C33-F58CF2DA76C5}" destId="{01EF29BB-2BB1-41D6-9842-067CB7CFD15F}" srcOrd="6" destOrd="0" presId="urn:microsoft.com/office/officeart/2005/8/layout/vList2"/>
    <dgm:cxn modelId="{CAA5037C-4D4C-4EDC-9E91-5EB428631A7F}" type="presParOf" srcId="{DF6C18F7-60CB-4FD1-9C33-F58CF2DA76C5}" destId="{8FABF14F-D297-48B7-BB3A-7ECDAA4B367D}" srcOrd="7" destOrd="0" presId="urn:microsoft.com/office/officeart/2005/8/layout/vList2"/>
    <dgm:cxn modelId="{5E1B0751-1330-45A4-A838-CF386D797D47}" type="presParOf" srcId="{DF6C18F7-60CB-4FD1-9C33-F58CF2DA76C5}" destId="{FD670F82-210F-4707-A1BB-7568F66B1A98}" srcOrd="8" destOrd="0" presId="urn:microsoft.com/office/officeart/2005/8/layout/vList2"/>
    <dgm:cxn modelId="{85E2FE80-3801-4846-A99B-210DFDA3D1C0}" type="presParOf" srcId="{DF6C18F7-60CB-4FD1-9C33-F58CF2DA76C5}" destId="{DFF4B974-6387-431C-B691-3141A0FFE702}" srcOrd="9" destOrd="0" presId="urn:microsoft.com/office/officeart/2005/8/layout/vList2"/>
    <dgm:cxn modelId="{7024DAE8-01CC-4611-A272-3F796CB19ED9}" type="presParOf" srcId="{DF6C18F7-60CB-4FD1-9C33-F58CF2DA76C5}" destId="{A4C2CC22-3520-400F-AD2E-AF2660B991A7}" srcOrd="10" destOrd="0" presId="urn:microsoft.com/office/officeart/2005/8/layout/vList2"/>
    <dgm:cxn modelId="{FD1647A0-C9D1-4626-AF72-75D9859C811A}" type="presParOf" srcId="{DF6C18F7-60CB-4FD1-9C33-F58CF2DA76C5}" destId="{5604C669-42EA-41A0-9E2E-CD8EC750F73B}" srcOrd="11" destOrd="0" presId="urn:microsoft.com/office/officeart/2005/8/layout/vList2"/>
    <dgm:cxn modelId="{AB88792F-E632-4711-A618-AE7EAB079341}" type="presParOf" srcId="{DF6C18F7-60CB-4FD1-9C33-F58CF2DA76C5}" destId="{66242297-6778-46D8-8249-96879AD3B1F3}" srcOrd="1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5EFFE9-BDA6-4184-80D0-D8D28F5723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E4C936-8A88-4463-B9E4-0B3D88C538FA}">
      <dgm:prSet custT="1"/>
      <dgm:spPr/>
      <dgm:t>
        <a:bodyPr/>
        <a:lstStyle/>
        <a:p>
          <a:r>
            <a:rPr lang="en-US" sz="2400" dirty="0">
              <a:solidFill>
                <a:schemeClr val="bg1"/>
              </a:solidFill>
              <a:effectLst>
                <a:outerShdw blurRad="38100" dist="38100" dir="2700000" algn="tl">
                  <a:srgbClr val="C0C0C0"/>
                </a:outerShdw>
              </a:effectLst>
              <a:ea typeface="ＭＳ Ｐゴシック"/>
            </a:rPr>
            <a:t>EU – </a:t>
          </a:r>
          <a:r>
            <a:rPr lang="en-US" sz="2400" dirty="0">
              <a:solidFill>
                <a:schemeClr val="bg1"/>
              </a:solidFill>
              <a:ea typeface="ＭＳ Ｐゴシック"/>
            </a:rPr>
            <a:t>European Union (2</a:t>
          </a:r>
          <a:r>
            <a:rPr lang="mk-MK" sz="2400" dirty="0">
              <a:solidFill>
                <a:schemeClr val="bg1"/>
              </a:solidFill>
              <a:ea typeface="ＭＳ Ｐゴシック"/>
            </a:rPr>
            <a:t>7</a:t>
          </a:r>
          <a:r>
            <a:rPr lang="en-US" sz="2400" dirty="0">
              <a:solidFill>
                <a:schemeClr val="bg1"/>
              </a:solidFill>
              <a:ea typeface="ＭＳ Ｐゴシック"/>
            </a:rPr>
            <a:t> countries)</a:t>
          </a:r>
          <a:endParaRPr lang="en-US" sz="2400" dirty="0">
            <a:solidFill>
              <a:schemeClr val="bg1"/>
            </a:solidFill>
          </a:endParaRPr>
        </a:p>
      </dgm:t>
    </dgm:pt>
    <dgm:pt modelId="{9A9D93C2-9EAB-44C8-B00E-6721AF97DB97}" type="parTrans" cxnId="{D3B58843-0C54-4848-9162-51493316DD6C}">
      <dgm:prSet/>
      <dgm:spPr/>
      <dgm:t>
        <a:bodyPr/>
        <a:lstStyle/>
        <a:p>
          <a:endParaRPr lang="en-US"/>
        </a:p>
      </dgm:t>
    </dgm:pt>
    <dgm:pt modelId="{051304A8-706F-4531-83B6-134BFE104065}" type="sibTrans" cxnId="{D3B58843-0C54-4848-9162-51493316DD6C}">
      <dgm:prSet/>
      <dgm:spPr/>
      <dgm:t>
        <a:bodyPr/>
        <a:lstStyle/>
        <a:p>
          <a:endParaRPr lang="en-US"/>
        </a:p>
      </dgm:t>
    </dgm:pt>
    <dgm:pt modelId="{D9BD0352-0EE0-43DE-9F2D-51551CBE6F3B}">
      <dgm:prSet custT="1"/>
      <dgm:spPr/>
      <dgm:t>
        <a:bodyPr/>
        <a:lstStyle/>
        <a:p>
          <a:r>
            <a:rPr lang="en-US" sz="2400" dirty="0">
              <a:effectLst>
                <a:outerShdw blurRad="38100" dist="38100" dir="2700000" algn="tl">
                  <a:srgbClr val="C0C0C0"/>
                </a:outerShdw>
              </a:effectLst>
              <a:ea typeface="ＭＳ Ｐゴシック"/>
            </a:rPr>
            <a:t>EFTA – </a:t>
          </a:r>
          <a:r>
            <a:rPr lang="en-US" sz="2400" dirty="0">
              <a:ea typeface="ＭＳ Ｐゴシック"/>
            </a:rPr>
            <a:t>European Free Trade Association</a:t>
          </a:r>
          <a:r>
            <a:rPr lang="mk-MK" sz="2400" dirty="0">
              <a:ea typeface="ＭＳ Ｐゴシック"/>
            </a:rPr>
            <a:t> </a:t>
          </a:r>
          <a:r>
            <a:rPr lang="en-US" sz="2400" dirty="0">
              <a:ea typeface="ＭＳ Ｐゴシック"/>
            </a:rPr>
            <a:t>(4 countries)</a:t>
          </a:r>
          <a:endParaRPr lang="en-US" sz="2400" dirty="0"/>
        </a:p>
      </dgm:t>
    </dgm:pt>
    <dgm:pt modelId="{3DC80EEB-6EDB-4356-85EC-6BCFD2D950E0}" type="parTrans" cxnId="{B097AD65-9DB4-4044-9101-ADCA2C851EC3}">
      <dgm:prSet/>
      <dgm:spPr/>
      <dgm:t>
        <a:bodyPr/>
        <a:lstStyle/>
        <a:p>
          <a:endParaRPr lang="en-US"/>
        </a:p>
      </dgm:t>
    </dgm:pt>
    <dgm:pt modelId="{0FBA29F5-9A65-4F8D-ACCA-F5A9279848EF}" type="sibTrans" cxnId="{B097AD65-9DB4-4044-9101-ADCA2C851EC3}">
      <dgm:prSet/>
      <dgm:spPr/>
      <dgm:t>
        <a:bodyPr/>
        <a:lstStyle/>
        <a:p>
          <a:endParaRPr lang="en-US"/>
        </a:p>
      </dgm:t>
    </dgm:pt>
    <dgm:pt modelId="{ACDFACA3-DF48-4BF0-B91C-A6BC850CD129}">
      <dgm:prSet custT="1"/>
      <dgm:spPr/>
      <dgm:t>
        <a:bodyPr/>
        <a:lstStyle/>
        <a:p>
          <a:r>
            <a:rPr lang="en-US" sz="2400" dirty="0">
              <a:effectLst>
                <a:outerShdw blurRad="38100" dist="38100" dir="2700000" algn="tl">
                  <a:srgbClr val="C0C0C0"/>
                </a:outerShdw>
              </a:effectLst>
              <a:ea typeface="ＭＳ Ｐゴシック"/>
            </a:rPr>
            <a:t>CEFTA – </a:t>
          </a:r>
          <a:r>
            <a:rPr lang="en-US" sz="2400" dirty="0">
              <a:ea typeface="ＭＳ Ｐゴシック"/>
            </a:rPr>
            <a:t>Central European Free Trade</a:t>
          </a:r>
          <a:r>
            <a:rPr lang="mk-MK" sz="2400" dirty="0">
              <a:ea typeface="ＭＳ Ｐゴシック"/>
            </a:rPr>
            <a:t> </a:t>
          </a:r>
          <a:r>
            <a:rPr lang="en-US" sz="2400" dirty="0">
              <a:ea typeface="ＭＳ Ｐゴシック"/>
            </a:rPr>
            <a:t>Agreement (</a:t>
          </a:r>
          <a:r>
            <a:rPr lang="mk-MK" sz="2400" dirty="0">
              <a:ea typeface="ＭＳ Ｐゴシック"/>
            </a:rPr>
            <a:t>7</a:t>
          </a:r>
          <a:r>
            <a:rPr lang="en-US" sz="2400" dirty="0">
              <a:ea typeface="ＭＳ Ｐゴシック"/>
            </a:rPr>
            <a:t> countries)</a:t>
          </a:r>
          <a:endParaRPr lang="en-US" sz="2400" dirty="0"/>
        </a:p>
      </dgm:t>
    </dgm:pt>
    <dgm:pt modelId="{CDEE56D6-A677-4640-A9AF-83972FF8E2DD}" type="parTrans" cxnId="{21627E0B-FFA8-4E33-81DB-9CCAEF80877C}">
      <dgm:prSet/>
      <dgm:spPr/>
      <dgm:t>
        <a:bodyPr/>
        <a:lstStyle/>
        <a:p>
          <a:endParaRPr lang="en-US"/>
        </a:p>
      </dgm:t>
    </dgm:pt>
    <dgm:pt modelId="{58270502-97F2-41E6-AF02-997F9FE1E87F}" type="sibTrans" cxnId="{21627E0B-FFA8-4E33-81DB-9CCAEF80877C}">
      <dgm:prSet/>
      <dgm:spPr/>
      <dgm:t>
        <a:bodyPr/>
        <a:lstStyle/>
        <a:p>
          <a:endParaRPr lang="en-US"/>
        </a:p>
      </dgm:t>
    </dgm:pt>
    <dgm:pt modelId="{5049091D-A99F-45B9-91EC-8DE48F570382}">
      <dgm:prSet custT="1"/>
      <dgm:spPr/>
      <dgm:t>
        <a:bodyPr/>
        <a:lstStyle/>
        <a:p>
          <a:r>
            <a:rPr lang="en-US" sz="2400" dirty="0">
              <a:ea typeface="ＭＳ Ｐゴシック"/>
            </a:rPr>
            <a:t>Bilateral Free Trade Agreements with: </a:t>
          </a:r>
          <a:br>
            <a:rPr lang="en-US" sz="2400" dirty="0">
              <a:ea typeface="ＭＳ Ｐゴシック"/>
            </a:rPr>
          </a:br>
          <a:r>
            <a:rPr lang="en-US" sz="2400" dirty="0">
              <a:effectLst>
                <a:outerShdw blurRad="38100" dist="38100" dir="2700000" algn="tl">
                  <a:srgbClr val="C0C0C0"/>
                </a:outerShdw>
              </a:effectLst>
              <a:ea typeface="ＭＳ Ｐゴシック"/>
            </a:rPr>
            <a:t>Turkey and Ukraine</a:t>
          </a:r>
          <a:endParaRPr lang="en-US" sz="2400" dirty="0"/>
        </a:p>
      </dgm:t>
    </dgm:pt>
    <dgm:pt modelId="{383248FD-ECC6-47AC-A3A9-56DA1C848B00}" type="parTrans" cxnId="{6FEA69C7-5D5F-4F95-93DB-1F0B0961BB4E}">
      <dgm:prSet/>
      <dgm:spPr/>
      <dgm:t>
        <a:bodyPr/>
        <a:lstStyle/>
        <a:p>
          <a:endParaRPr lang="en-US"/>
        </a:p>
      </dgm:t>
    </dgm:pt>
    <dgm:pt modelId="{99F968F2-ED86-41DE-B5BD-CFF693EFCB56}" type="sibTrans" cxnId="{6FEA69C7-5D5F-4F95-93DB-1F0B0961BB4E}">
      <dgm:prSet/>
      <dgm:spPr/>
      <dgm:t>
        <a:bodyPr/>
        <a:lstStyle/>
        <a:p>
          <a:endParaRPr lang="en-US"/>
        </a:p>
      </dgm:t>
    </dgm:pt>
    <dgm:pt modelId="{BA923013-1CD8-4A0E-AA95-4FDD6F6D1FA8}">
      <dgm:prSet custT="1"/>
      <dgm:spPr/>
      <dgm:t>
        <a:bodyPr/>
        <a:lstStyle/>
        <a:p>
          <a:r>
            <a:rPr lang="en-US" sz="500" b="1" dirty="0">
              <a:solidFill>
                <a:schemeClr val="accent1">
                  <a:lumMod val="75000"/>
                </a:schemeClr>
              </a:solidFill>
              <a:effectLst>
                <a:outerShdw blurRad="38100" dist="38100" dir="2700000" algn="tl">
                  <a:srgbClr val="C0C0C0"/>
                </a:outerShdw>
              </a:effectLst>
            </a:rPr>
            <a:t>*</a:t>
          </a:r>
          <a:r>
            <a:rPr lang="en-US" sz="2000" b="1" dirty="0">
              <a:solidFill>
                <a:schemeClr val="bg1"/>
              </a:solidFill>
              <a:effectLst>
                <a:outerShdw blurRad="38100" dist="38100" dir="2700000" algn="tl">
                  <a:srgbClr val="C0C0C0"/>
                </a:outerShdw>
              </a:effectLst>
            </a:rPr>
            <a:t>provide access to markets in 4</a:t>
          </a:r>
          <a:r>
            <a:rPr lang="mk-MK" sz="2000" b="1" dirty="0">
              <a:solidFill>
                <a:schemeClr val="bg1"/>
              </a:solidFill>
              <a:effectLst>
                <a:outerShdw blurRad="38100" dist="38100" dir="2700000" algn="tl">
                  <a:srgbClr val="C0C0C0"/>
                </a:outerShdw>
              </a:effectLst>
            </a:rPr>
            <a:t>0</a:t>
          </a:r>
          <a:r>
            <a:rPr lang="en-US" sz="2000" b="1" dirty="0">
              <a:solidFill>
                <a:schemeClr val="bg1"/>
              </a:solidFill>
              <a:effectLst>
                <a:outerShdw blurRad="38100" dist="38100" dir="2700000" algn="tl">
                  <a:srgbClr val="C0C0C0"/>
                </a:outerShdw>
              </a:effectLst>
            </a:rPr>
            <a:t> </a:t>
          </a:r>
          <a:r>
            <a:rPr lang="en-US" sz="2000" b="1" dirty="0" err="1">
              <a:solidFill>
                <a:schemeClr val="bg1"/>
              </a:solidFill>
              <a:effectLst>
                <a:outerShdw blurRad="38100" dist="38100" dir="2700000" algn="tl">
                  <a:srgbClr val="C0C0C0"/>
                </a:outerShdw>
              </a:effectLst>
            </a:rPr>
            <a:t>countr</a:t>
          </a:r>
          <a:r>
            <a:rPr lang="mk-MK" sz="2000" b="1" dirty="0" err="1">
              <a:solidFill>
                <a:schemeClr val="bg1"/>
              </a:solidFill>
              <a:effectLst>
                <a:outerShdw blurRad="38100" dist="38100" dir="2700000" algn="tl">
                  <a:srgbClr val="C0C0C0"/>
                </a:outerShdw>
              </a:effectLst>
            </a:rPr>
            <a:t>ies</a:t>
          </a:r>
          <a:r>
            <a:rPr lang="en-US" sz="2000" b="1" dirty="0">
              <a:solidFill>
                <a:schemeClr val="bg1"/>
              </a:solidFill>
              <a:effectLst>
                <a:outerShdw blurRad="38100" dist="38100" dir="2700000" algn="tl">
                  <a:srgbClr val="C0C0C0"/>
                </a:outerShdw>
              </a:effectLst>
            </a:rPr>
            <a:t> with 600 million consumers</a:t>
          </a:r>
          <a:endParaRPr lang="en-US" sz="2000" dirty="0">
            <a:solidFill>
              <a:schemeClr val="bg1"/>
            </a:solidFill>
          </a:endParaRPr>
        </a:p>
      </dgm:t>
    </dgm:pt>
    <dgm:pt modelId="{BAEA77B8-6670-409D-AB9A-597316D61839}" type="parTrans" cxnId="{253A2256-31C3-4746-9156-795BB80FD2A3}">
      <dgm:prSet/>
      <dgm:spPr/>
      <dgm:t>
        <a:bodyPr/>
        <a:lstStyle/>
        <a:p>
          <a:endParaRPr lang="en-US"/>
        </a:p>
      </dgm:t>
    </dgm:pt>
    <dgm:pt modelId="{A491473C-CCF3-4467-A2BB-8E9EEFC50C54}" type="sibTrans" cxnId="{253A2256-31C3-4746-9156-795BB80FD2A3}">
      <dgm:prSet/>
      <dgm:spPr/>
      <dgm:t>
        <a:bodyPr/>
        <a:lstStyle/>
        <a:p>
          <a:endParaRPr lang="en-US"/>
        </a:p>
      </dgm:t>
    </dgm:pt>
    <dgm:pt modelId="{DF6C18F7-60CB-4FD1-9C33-F58CF2DA76C5}" type="pres">
      <dgm:prSet presAssocID="{1C5EFFE9-BDA6-4184-80D0-D8D28F57237A}" presName="linear" presStyleCnt="0">
        <dgm:presLayoutVars>
          <dgm:animLvl val="lvl"/>
          <dgm:resizeHandles val="exact"/>
        </dgm:presLayoutVars>
      </dgm:prSet>
      <dgm:spPr/>
      <dgm:t>
        <a:bodyPr/>
        <a:lstStyle/>
        <a:p>
          <a:endParaRPr lang="en-US"/>
        </a:p>
      </dgm:t>
    </dgm:pt>
    <dgm:pt modelId="{6FF0B7F1-E76D-40C6-988C-DB2163FC36D9}" type="pres">
      <dgm:prSet presAssocID="{97E4C936-8A88-4463-B9E4-0B3D88C538FA}" presName="parentText" presStyleLbl="node1" presStyleIdx="0" presStyleCnt="5">
        <dgm:presLayoutVars>
          <dgm:chMax val="0"/>
          <dgm:bulletEnabled val="1"/>
        </dgm:presLayoutVars>
      </dgm:prSet>
      <dgm:spPr/>
      <dgm:t>
        <a:bodyPr/>
        <a:lstStyle/>
        <a:p>
          <a:endParaRPr lang="en-US"/>
        </a:p>
      </dgm:t>
    </dgm:pt>
    <dgm:pt modelId="{E1765FE7-EFC4-4FF9-AA9B-0E608EFDA4D1}" type="pres">
      <dgm:prSet presAssocID="{051304A8-706F-4531-83B6-134BFE104065}" presName="spacer" presStyleCnt="0"/>
      <dgm:spPr/>
    </dgm:pt>
    <dgm:pt modelId="{CFC58359-B6D4-4D7B-9683-13E2BA1C4841}" type="pres">
      <dgm:prSet presAssocID="{D9BD0352-0EE0-43DE-9F2D-51551CBE6F3B}" presName="parentText" presStyleLbl="node1" presStyleIdx="1" presStyleCnt="5">
        <dgm:presLayoutVars>
          <dgm:chMax val="0"/>
          <dgm:bulletEnabled val="1"/>
        </dgm:presLayoutVars>
      </dgm:prSet>
      <dgm:spPr/>
      <dgm:t>
        <a:bodyPr/>
        <a:lstStyle/>
        <a:p>
          <a:endParaRPr lang="en-US"/>
        </a:p>
      </dgm:t>
    </dgm:pt>
    <dgm:pt modelId="{83A04D0B-E0DE-49DE-9A5A-4F4C0BCE9C9B}" type="pres">
      <dgm:prSet presAssocID="{0FBA29F5-9A65-4F8D-ACCA-F5A9279848EF}" presName="spacer" presStyleCnt="0"/>
      <dgm:spPr/>
    </dgm:pt>
    <dgm:pt modelId="{A96B1472-83FA-4469-A54D-9C5463536713}" type="pres">
      <dgm:prSet presAssocID="{ACDFACA3-DF48-4BF0-B91C-A6BC850CD129}" presName="parentText" presStyleLbl="node1" presStyleIdx="2" presStyleCnt="5">
        <dgm:presLayoutVars>
          <dgm:chMax val="0"/>
          <dgm:bulletEnabled val="1"/>
        </dgm:presLayoutVars>
      </dgm:prSet>
      <dgm:spPr/>
      <dgm:t>
        <a:bodyPr/>
        <a:lstStyle/>
        <a:p>
          <a:endParaRPr lang="en-US"/>
        </a:p>
      </dgm:t>
    </dgm:pt>
    <dgm:pt modelId="{E1FE4760-67AD-4C06-B581-0EE5B06D481C}" type="pres">
      <dgm:prSet presAssocID="{58270502-97F2-41E6-AF02-997F9FE1E87F}" presName="spacer" presStyleCnt="0"/>
      <dgm:spPr/>
    </dgm:pt>
    <dgm:pt modelId="{01EF29BB-2BB1-41D6-9842-067CB7CFD15F}" type="pres">
      <dgm:prSet presAssocID="{5049091D-A99F-45B9-91EC-8DE48F570382}" presName="parentText" presStyleLbl="node1" presStyleIdx="3" presStyleCnt="5">
        <dgm:presLayoutVars>
          <dgm:chMax val="0"/>
          <dgm:bulletEnabled val="1"/>
        </dgm:presLayoutVars>
      </dgm:prSet>
      <dgm:spPr/>
      <dgm:t>
        <a:bodyPr/>
        <a:lstStyle/>
        <a:p>
          <a:endParaRPr lang="en-US"/>
        </a:p>
      </dgm:t>
    </dgm:pt>
    <dgm:pt modelId="{8FABF14F-D297-48B7-BB3A-7ECDAA4B367D}" type="pres">
      <dgm:prSet presAssocID="{99F968F2-ED86-41DE-B5BD-CFF693EFCB56}" presName="spacer" presStyleCnt="0"/>
      <dgm:spPr/>
    </dgm:pt>
    <dgm:pt modelId="{B20FD299-CC7C-43DD-BD62-AA797764BF5C}" type="pres">
      <dgm:prSet presAssocID="{BA923013-1CD8-4A0E-AA95-4FDD6F6D1FA8}" presName="parentText" presStyleLbl="node1" presStyleIdx="4" presStyleCnt="5">
        <dgm:presLayoutVars>
          <dgm:chMax val="0"/>
          <dgm:bulletEnabled val="1"/>
        </dgm:presLayoutVars>
      </dgm:prSet>
      <dgm:spPr/>
      <dgm:t>
        <a:bodyPr/>
        <a:lstStyle/>
        <a:p>
          <a:endParaRPr lang="en-US"/>
        </a:p>
      </dgm:t>
    </dgm:pt>
  </dgm:ptLst>
  <dgm:cxnLst>
    <dgm:cxn modelId="{BC8BC3DC-A84A-4F71-AACB-391C32839B19}" type="presOf" srcId="{97E4C936-8A88-4463-B9E4-0B3D88C538FA}" destId="{6FF0B7F1-E76D-40C6-988C-DB2163FC36D9}" srcOrd="0" destOrd="0" presId="urn:microsoft.com/office/officeart/2005/8/layout/vList2"/>
    <dgm:cxn modelId="{CDB051D1-BC83-43AC-A527-90EAC048FAEB}" type="presOf" srcId="{D9BD0352-0EE0-43DE-9F2D-51551CBE6F3B}" destId="{CFC58359-B6D4-4D7B-9683-13E2BA1C4841}" srcOrd="0" destOrd="0" presId="urn:microsoft.com/office/officeart/2005/8/layout/vList2"/>
    <dgm:cxn modelId="{21627E0B-FFA8-4E33-81DB-9CCAEF80877C}" srcId="{1C5EFFE9-BDA6-4184-80D0-D8D28F57237A}" destId="{ACDFACA3-DF48-4BF0-B91C-A6BC850CD129}" srcOrd="2" destOrd="0" parTransId="{CDEE56D6-A677-4640-A9AF-83972FF8E2DD}" sibTransId="{58270502-97F2-41E6-AF02-997F9FE1E87F}"/>
    <dgm:cxn modelId="{CCAE5052-4D45-404F-8594-C11A05309157}" type="presOf" srcId="{BA923013-1CD8-4A0E-AA95-4FDD6F6D1FA8}" destId="{B20FD299-CC7C-43DD-BD62-AA797764BF5C}" srcOrd="0" destOrd="0" presId="urn:microsoft.com/office/officeart/2005/8/layout/vList2"/>
    <dgm:cxn modelId="{0142C5C8-4FD4-4E4B-A961-E957924069DE}" type="presOf" srcId="{1C5EFFE9-BDA6-4184-80D0-D8D28F57237A}" destId="{DF6C18F7-60CB-4FD1-9C33-F58CF2DA76C5}" srcOrd="0" destOrd="0" presId="urn:microsoft.com/office/officeart/2005/8/layout/vList2"/>
    <dgm:cxn modelId="{B097AD65-9DB4-4044-9101-ADCA2C851EC3}" srcId="{1C5EFFE9-BDA6-4184-80D0-D8D28F57237A}" destId="{D9BD0352-0EE0-43DE-9F2D-51551CBE6F3B}" srcOrd="1" destOrd="0" parTransId="{3DC80EEB-6EDB-4356-85EC-6BCFD2D950E0}" sibTransId="{0FBA29F5-9A65-4F8D-ACCA-F5A9279848EF}"/>
    <dgm:cxn modelId="{CFF149B8-8D3F-449E-B449-3CA855D2B1F4}" type="presOf" srcId="{ACDFACA3-DF48-4BF0-B91C-A6BC850CD129}" destId="{A96B1472-83FA-4469-A54D-9C5463536713}" srcOrd="0" destOrd="0" presId="urn:microsoft.com/office/officeart/2005/8/layout/vList2"/>
    <dgm:cxn modelId="{D3B58843-0C54-4848-9162-51493316DD6C}" srcId="{1C5EFFE9-BDA6-4184-80D0-D8D28F57237A}" destId="{97E4C936-8A88-4463-B9E4-0B3D88C538FA}" srcOrd="0" destOrd="0" parTransId="{9A9D93C2-9EAB-44C8-B00E-6721AF97DB97}" sibTransId="{051304A8-706F-4531-83B6-134BFE104065}"/>
    <dgm:cxn modelId="{BC789977-33F0-4F43-96BA-D676290E7199}" type="presOf" srcId="{5049091D-A99F-45B9-91EC-8DE48F570382}" destId="{01EF29BB-2BB1-41D6-9842-067CB7CFD15F}" srcOrd="0" destOrd="0" presId="urn:microsoft.com/office/officeart/2005/8/layout/vList2"/>
    <dgm:cxn modelId="{6FEA69C7-5D5F-4F95-93DB-1F0B0961BB4E}" srcId="{1C5EFFE9-BDA6-4184-80D0-D8D28F57237A}" destId="{5049091D-A99F-45B9-91EC-8DE48F570382}" srcOrd="3" destOrd="0" parTransId="{383248FD-ECC6-47AC-A3A9-56DA1C848B00}" sibTransId="{99F968F2-ED86-41DE-B5BD-CFF693EFCB56}"/>
    <dgm:cxn modelId="{253A2256-31C3-4746-9156-795BB80FD2A3}" srcId="{1C5EFFE9-BDA6-4184-80D0-D8D28F57237A}" destId="{BA923013-1CD8-4A0E-AA95-4FDD6F6D1FA8}" srcOrd="4" destOrd="0" parTransId="{BAEA77B8-6670-409D-AB9A-597316D61839}" sibTransId="{A491473C-CCF3-4467-A2BB-8E9EEFC50C54}"/>
    <dgm:cxn modelId="{E499F7C6-4818-47FB-841D-EFB3B65B1402}" type="presParOf" srcId="{DF6C18F7-60CB-4FD1-9C33-F58CF2DA76C5}" destId="{6FF0B7F1-E76D-40C6-988C-DB2163FC36D9}" srcOrd="0" destOrd="0" presId="urn:microsoft.com/office/officeart/2005/8/layout/vList2"/>
    <dgm:cxn modelId="{E2A22D5A-DC72-439B-A842-6CD0314306DC}" type="presParOf" srcId="{DF6C18F7-60CB-4FD1-9C33-F58CF2DA76C5}" destId="{E1765FE7-EFC4-4FF9-AA9B-0E608EFDA4D1}" srcOrd="1" destOrd="0" presId="urn:microsoft.com/office/officeart/2005/8/layout/vList2"/>
    <dgm:cxn modelId="{A457B287-00A6-4F97-99EA-207E448AFC65}" type="presParOf" srcId="{DF6C18F7-60CB-4FD1-9C33-F58CF2DA76C5}" destId="{CFC58359-B6D4-4D7B-9683-13E2BA1C4841}" srcOrd="2" destOrd="0" presId="urn:microsoft.com/office/officeart/2005/8/layout/vList2"/>
    <dgm:cxn modelId="{56F97568-74AB-46CC-92F2-E674950BAD18}" type="presParOf" srcId="{DF6C18F7-60CB-4FD1-9C33-F58CF2DA76C5}" destId="{83A04D0B-E0DE-49DE-9A5A-4F4C0BCE9C9B}" srcOrd="3" destOrd="0" presId="urn:microsoft.com/office/officeart/2005/8/layout/vList2"/>
    <dgm:cxn modelId="{168EFD3C-B8C3-40E5-AC3A-A730D58E124B}" type="presParOf" srcId="{DF6C18F7-60CB-4FD1-9C33-F58CF2DA76C5}" destId="{A96B1472-83FA-4469-A54D-9C5463536713}" srcOrd="4" destOrd="0" presId="urn:microsoft.com/office/officeart/2005/8/layout/vList2"/>
    <dgm:cxn modelId="{8E451894-A16A-442C-AFBC-384CD318ADE4}" type="presParOf" srcId="{DF6C18F7-60CB-4FD1-9C33-F58CF2DA76C5}" destId="{E1FE4760-67AD-4C06-B581-0EE5B06D481C}" srcOrd="5" destOrd="0" presId="urn:microsoft.com/office/officeart/2005/8/layout/vList2"/>
    <dgm:cxn modelId="{7620F95B-6E43-4C57-A7CD-36EA48B9F455}" type="presParOf" srcId="{DF6C18F7-60CB-4FD1-9C33-F58CF2DA76C5}" destId="{01EF29BB-2BB1-41D6-9842-067CB7CFD15F}" srcOrd="6" destOrd="0" presId="urn:microsoft.com/office/officeart/2005/8/layout/vList2"/>
    <dgm:cxn modelId="{29BF6C33-14DD-4121-BEE2-A7BB8F4F3C19}" type="presParOf" srcId="{DF6C18F7-60CB-4FD1-9C33-F58CF2DA76C5}" destId="{8FABF14F-D297-48B7-BB3A-7ECDAA4B367D}" srcOrd="7" destOrd="0" presId="urn:microsoft.com/office/officeart/2005/8/layout/vList2"/>
    <dgm:cxn modelId="{5FF393D9-16DB-4A47-B847-11EF657ABD63}" type="presParOf" srcId="{DF6C18F7-60CB-4FD1-9C33-F58CF2DA76C5}" destId="{B20FD299-CC7C-43DD-BD62-AA797764BF5C}"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DF17C4-969C-40B8-98DE-293B4DA1BA3F}"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BA04196F-C735-4E22-A769-9892E3A0A519}">
      <dgm:prSet/>
      <dgm:spPr/>
      <dgm:t>
        <a:bodyPr/>
        <a:lstStyle/>
        <a:p>
          <a:pPr>
            <a:lnSpc>
              <a:spcPct val="100000"/>
            </a:lnSpc>
            <a:defRPr cap="all"/>
          </a:pPr>
          <a:r>
            <a:rPr lang="en-US" dirty="0">
              <a:solidFill>
                <a:schemeClr val="accent1">
                  <a:lumMod val="75000"/>
                </a:schemeClr>
              </a:solidFill>
            </a:rPr>
            <a:t>Newly introduced </a:t>
          </a:r>
          <a:r>
            <a:rPr lang="en-US" b="1" dirty="0">
              <a:solidFill>
                <a:schemeClr val="accent1">
                  <a:lumMod val="75000"/>
                </a:schemeClr>
              </a:solidFill>
            </a:rPr>
            <a:t>One-stop service approach </a:t>
          </a:r>
          <a:r>
            <a:rPr lang="en-US" dirty="0">
              <a:solidFill>
                <a:schemeClr val="accent1">
                  <a:lumMod val="75000"/>
                </a:schemeClr>
              </a:solidFill>
            </a:rPr>
            <a:t>for support closely following international practice to ensure investors benefit.</a:t>
          </a:r>
        </a:p>
      </dgm:t>
    </dgm:pt>
    <dgm:pt modelId="{566E3B3C-35E6-40D3-BA4A-B032562D06F3}" type="parTrans" cxnId="{DEF859D3-420C-43E9-93E8-7EE145D57FCA}">
      <dgm:prSet/>
      <dgm:spPr/>
      <dgm:t>
        <a:bodyPr/>
        <a:lstStyle/>
        <a:p>
          <a:endParaRPr lang="en-US"/>
        </a:p>
      </dgm:t>
    </dgm:pt>
    <dgm:pt modelId="{9B47C9CD-2E74-4BBD-B962-38494C8437AC}" type="sibTrans" cxnId="{DEF859D3-420C-43E9-93E8-7EE145D57FCA}">
      <dgm:prSet/>
      <dgm:spPr/>
      <dgm:t>
        <a:bodyPr/>
        <a:lstStyle/>
        <a:p>
          <a:endParaRPr lang="en-US"/>
        </a:p>
      </dgm:t>
    </dgm:pt>
    <dgm:pt modelId="{975C0DCE-8B0A-4221-9BB7-1782E3D41CBC}">
      <dgm:prSet/>
      <dgm:spPr/>
      <dgm:t>
        <a:bodyPr/>
        <a:lstStyle/>
        <a:p>
          <a:pPr>
            <a:lnSpc>
              <a:spcPct val="100000"/>
            </a:lnSpc>
            <a:defRPr cap="all"/>
          </a:pPr>
          <a:r>
            <a:rPr lang="en-US" dirty="0">
              <a:solidFill>
                <a:schemeClr val="accent1">
                  <a:lumMod val="75000"/>
                </a:schemeClr>
              </a:solidFill>
            </a:rPr>
            <a:t>Focus on high-quality investments.</a:t>
          </a:r>
        </a:p>
      </dgm:t>
    </dgm:pt>
    <dgm:pt modelId="{8D0A5C97-C041-48DB-8666-600C29452220}" type="parTrans" cxnId="{60FBB35F-B870-4A03-B937-535C5C4ACF2A}">
      <dgm:prSet/>
      <dgm:spPr/>
      <dgm:t>
        <a:bodyPr/>
        <a:lstStyle/>
        <a:p>
          <a:endParaRPr lang="en-US"/>
        </a:p>
      </dgm:t>
    </dgm:pt>
    <dgm:pt modelId="{639AE8CA-EF04-4E71-B3AF-1390CDF84D69}" type="sibTrans" cxnId="{60FBB35F-B870-4A03-B937-535C5C4ACF2A}">
      <dgm:prSet/>
      <dgm:spPr/>
      <dgm:t>
        <a:bodyPr/>
        <a:lstStyle/>
        <a:p>
          <a:endParaRPr lang="en-US"/>
        </a:p>
      </dgm:t>
    </dgm:pt>
    <dgm:pt modelId="{D2CB5704-2A76-497E-A830-37A76EA9BD7C}">
      <dgm:prSet/>
      <dgm:spPr/>
      <dgm:t>
        <a:bodyPr/>
        <a:lstStyle/>
        <a:p>
          <a:pPr>
            <a:lnSpc>
              <a:spcPct val="100000"/>
            </a:lnSpc>
            <a:defRPr cap="all"/>
          </a:pPr>
          <a:r>
            <a:rPr lang="en-US" dirty="0">
              <a:solidFill>
                <a:schemeClr val="accent1">
                  <a:lumMod val="75000"/>
                </a:schemeClr>
              </a:solidFill>
            </a:rPr>
            <a:t>Individualized investors package based on the investors 10 year projections on revenues, profits, employments and salaries</a:t>
          </a:r>
          <a:r>
            <a:rPr lang="en-US" dirty="0"/>
            <a:t>.  </a:t>
          </a:r>
        </a:p>
      </dgm:t>
    </dgm:pt>
    <dgm:pt modelId="{311ED31E-1BCB-4418-909C-3FE31DA1FC8B}" type="parTrans" cxnId="{AB9E4DAF-4966-42D3-875E-F63D4ECE74A0}">
      <dgm:prSet/>
      <dgm:spPr/>
      <dgm:t>
        <a:bodyPr/>
        <a:lstStyle/>
        <a:p>
          <a:endParaRPr lang="en-US"/>
        </a:p>
      </dgm:t>
    </dgm:pt>
    <dgm:pt modelId="{7A4FEFF9-5F5C-4C62-8971-5C3D85AFAD2D}" type="sibTrans" cxnId="{AB9E4DAF-4966-42D3-875E-F63D4ECE74A0}">
      <dgm:prSet/>
      <dgm:spPr/>
      <dgm:t>
        <a:bodyPr/>
        <a:lstStyle/>
        <a:p>
          <a:endParaRPr lang="en-US"/>
        </a:p>
      </dgm:t>
    </dgm:pt>
    <dgm:pt modelId="{1231F3DB-A63C-4F12-B335-D96A9C1ABCB2}" type="pres">
      <dgm:prSet presAssocID="{E6DF17C4-969C-40B8-98DE-293B4DA1BA3F}" presName="root" presStyleCnt="0">
        <dgm:presLayoutVars>
          <dgm:dir/>
          <dgm:resizeHandles val="exact"/>
        </dgm:presLayoutVars>
      </dgm:prSet>
      <dgm:spPr/>
      <dgm:t>
        <a:bodyPr/>
        <a:lstStyle/>
        <a:p>
          <a:endParaRPr lang="en-US"/>
        </a:p>
      </dgm:t>
    </dgm:pt>
    <dgm:pt modelId="{EB5AE6C6-7C01-4F8F-8589-41D04AE6D45F}" type="pres">
      <dgm:prSet presAssocID="{BA04196F-C735-4E22-A769-9892E3A0A519}" presName="compNode" presStyleCnt="0"/>
      <dgm:spPr/>
    </dgm:pt>
    <dgm:pt modelId="{63304EF7-5220-4030-9C28-4883B08A99EF}" type="pres">
      <dgm:prSet presAssocID="{BA04196F-C735-4E22-A769-9892E3A0A519}" presName="iconBgRect" presStyleLbl="bgShp" presStyleIdx="0" presStyleCnt="3"/>
      <dgm:spPr>
        <a:solidFill>
          <a:srgbClr val="37BDAC"/>
        </a:solidFill>
      </dgm:spPr>
    </dgm:pt>
    <dgm:pt modelId="{43F440B6-3CA7-4C1F-AECD-9C000A8268AC}" type="pres">
      <dgm:prSet presAssocID="{BA04196F-C735-4E22-A769-9892E3A0A51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andshake"/>
        </a:ext>
      </dgm:extLst>
    </dgm:pt>
    <dgm:pt modelId="{D6487F48-E0D8-4B92-B081-9010FED26498}" type="pres">
      <dgm:prSet presAssocID="{BA04196F-C735-4E22-A769-9892E3A0A519}" presName="spaceRect" presStyleCnt="0"/>
      <dgm:spPr/>
    </dgm:pt>
    <dgm:pt modelId="{F7E1B993-4322-4BAE-928A-AB7775891225}" type="pres">
      <dgm:prSet presAssocID="{BA04196F-C735-4E22-A769-9892E3A0A519}" presName="textRect" presStyleLbl="revTx" presStyleIdx="0" presStyleCnt="3">
        <dgm:presLayoutVars>
          <dgm:chMax val="1"/>
          <dgm:chPref val="1"/>
        </dgm:presLayoutVars>
      </dgm:prSet>
      <dgm:spPr/>
      <dgm:t>
        <a:bodyPr/>
        <a:lstStyle/>
        <a:p>
          <a:endParaRPr lang="en-US"/>
        </a:p>
      </dgm:t>
    </dgm:pt>
    <dgm:pt modelId="{131DD535-55E3-4EC1-8562-FE6BC5726525}" type="pres">
      <dgm:prSet presAssocID="{9B47C9CD-2E74-4BBD-B962-38494C8437AC}" presName="sibTrans" presStyleCnt="0"/>
      <dgm:spPr/>
    </dgm:pt>
    <dgm:pt modelId="{771DB12E-0627-4D8C-AA5F-6FFBD2E48FFD}" type="pres">
      <dgm:prSet presAssocID="{975C0DCE-8B0A-4221-9BB7-1782E3D41CBC}" presName="compNode" presStyleCnt="0"/>
      <dgm:spPr/>
    </dgm:pt>
    <dgm:pt modelId="{5B62BB47-BC2B-40B0-B8D2-1D3193CC3362}" type="pres">
      <dgm:prSet presAssocID="{975C0DCE-8B0A-4221-9BB7-1782E3D41CBC}" presName="iconBgRect" presStyleLbl="bgShp" presStyleIdx="1" presStyleCnt="3"/>
      <dgm:spPr>
        <a:solidFill>
          <a:srgbClr val="37BDAC"/>
        </a:solidFill>
      </dgm:spPr>
    </dgm:pt>
    <dgm:pt modelId="{85649751-2240-4947-9E9F-B1FCB32A69E0}" type="pres">
      <dgm:prSet presAssocID="{975C0DCE-8B0A-4221-9BB7-1782E3D41CB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Magnifying glass"/>
        </a:ext>
      </dgm:extLst>
    </dgm:pt>
    <dgm:pt modelId="{C40B7750-3891-4A73-8D49-9D8259CC9602}" type="pres">
      <dgm:prSet presAssocID="{975C0DCE-8B0A-4221-9BB7-1782E3D41CBC}" presName="spaceRect" presStyleCnt="0"/>
      <dgm:spPr/>
    </dgm:pt>
    <dgm:pt modelId="{810CCD73-A28C-4704-B10E-1F8DDA3F5766}" type="pres">
      <dgm:prSet presAssocID="{975C0DCE-8B0A-4221-9BB7-1782E3D41CBC}" presName="textRect" presStyleLbl="revTx" presStyleIdx="1" presStyleCnt="3">
        <dgm:presLayoutVars>
          <dgm:chMax val="1"/>
          <dgm:chPref val="1"/>
        </dgm:presLayoutVars>
      </dgm:prSet>
      <dgm:spPr/>
      <dgm:t>
        <a:bodyPr/>
        <a:lstStyle/>
        <a:p>
          <a:endParaRPr lang="en-US"/>
        </a:p>
      </dgm:t>
    </dgm:pt>
    <dgm:pt modelId="{C9348669-34DE-4737-8E3C-15E9AD67C6CC}" type="pres">
      <dgm:prSet presAssocID="{639AE8CA-EF04-4E71-B3AF-1390CDF84D69}" presName="sibTrans" presStyleCnt="0"/>
      <dgm:spPr/>
    </dgm:pt>
    <dgm:pt modelId="{A04C1FF5-3A80-49E9-9F7E-72764FC0C92C}" type="pres">
      <dgm:prSet presAssocID="{D2CB5704-2A76-497E-A830-37A76EA9BD7C}" presName="compNode" presStyleCnt="0"/>
      <dgm:spPr/>
    </dgm:pt>
    <dgm:pt modelId="{4C627C5F-2912-46AD-B766-03A86FDA58B1}" type="pres">
      <dgm:prSet presAssocID="{D2CB5704-2A76-497E-A830-37A76EA9BD7C}" presName="iconBgRect" presStyleLbl="bgShp" presStyleIdx="2" presStyleCnt="3"/>
      <dgm:spPr>
        <a:solidFill>
          <a:srgbClr val="37BDAC"/>
        </a:solidFill>
      </dgm:spPr>
    </dgm:pt>
    <dgm:pt modelId="{B76DBA03-02BE-4CA5-BE22-9E1312FD6E6A}" type="pres">
      <dgm:prSet presAssocID="{D2CB5704-2A76-497E-A830-37A76EA9BD7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Dollar"/>
        </a:ext>
      </dgm:extLst>
    </dgm:pt>
    <dgm:pt modelId="{1BFABBDD-A657-4288-90A9-A187AE762386}" type="pres">
      <dgm:prSet presAssocID="{D2CB5704-2A76-497E-A830-37A76EA9BD7C}" presName="spaceRect" presStyleCnt="0"/>
      <dgm:spPr/>
    </dgm:pt>
    <dgm:pt modelId="{7B8E7C97-76D8-4A6D-87CA-6A9C316651A8}" type="pres">
      <dgm:prSet presAssocID="{D2CB5704-2A76-497E-A830-37A76EA9BD7C}" presName="textRect" presStyleLbl="revTx" presStyleIdx="2" presStyleCnt="3">
        <dgm:presLayoutVars>
          <dgm:chMax val="1"/>
          <dgm:chPref val="1"/>
        </dgm:presLayoutVars>
      </dgm:prSet>
      <dgm:spPr/>
      <dgm:t>
        <a:bodyPr/>
        <a:lstStyle/>
        <a:p>
          <a:endParaRPr lang="en-US"/>
        </a:p>
      </dgm:t>
    </dgm:pt>
  </dgm:ptLst>
  <dgm:cxnLst>
    <dgm:cxn modelId="{C92C7454-4D55-426C-9BF3-71B569D9EE2D}" type="presOf" srcId="{E6DF17C4-969C-40B8-98DE-293B4DA1BA3F}" destId="{1231F3DB-A63C-4F12-B335-D96A9C1ABCB2}" srcOrd="0" destOrd="0" presId="urn:microsoft.com/office/officeart/2018/5/layout/IconCircleLabelList"/>
    <dgm:cxn modelId="{290F69BF-F31D-474E-A067-2B9A5701B8C2}" type="presOf" srcId="{975C0DCE-8B0A-4221-9BB7-1782E3D41CBC}" destId="{810CCD73-A28C-4704-B10E-1F8DDA3F5766}" srcOrd="0" destOrd="0" presId="urn:microsoft.com/office/officeart/2018/5/layout/IconCircleLabelList"/>
    <dgm:cxn modelId="{60FBB35F-B870-4A03-B937-535C5C4ACF2A}" srcId="{E6DF17C4-969C-40B8-98DE-293B4DA1BA3F}" destId="{975C0DCE-8B0A-4221-9BB7-1782E3D41CBC}" srcOrd="1" destOrd="0" parTransId="{8D0A5C97-C041-48DB-8666-600C29452220}" sibTransId="{639AE8CA-EF04-4E71-B3AF-1390CDF84D69}"/>
    <dgm:cxn modelId="{AB9E4DAF-4966-42D3-875E-F63D4ECE74A0}" srcId="{E6DF17C4-969C-40B8-98DE-293B4DA1BA3F}" destId="{D2CB5704-2A76-497E-A830-37A76EA9BD7C}" srcOrd="2" destOrd="0" parTransId="{311ED31E-1BCB-4418-909C-3FE31DA1FC8B}" sibTransId="{7A4FEFF9-5F5C-4C62-8971-5C3D85AFAD2D}"/>
    <dgm:cxn modelId="{AAA88820-1522-4193-A55D-B14B33DE3720}" type="presOf" srcId="{BA04196F-C735-4E22-A769-9892E3A0A519}" destId="{F7E1B993-4322-4BAE-928A-AB7775891225}" srcOrd="0" destOrd="0" presId="urn:microsoft.com/office/officeart/2018/5/layout/IconCircleLabelList"/>
    <dgm:cxn modelId="{DEF859D3-420C-43E9-93E8-7EE145D57FCA}" srcId="{E6DF17C4-969C-40B8-98DE-293B4DA1BA3F}" destId="{BA04196F-C735-4E22-A769-9892E3A0A519}" srcOrd="0" destOrd="0" parTransId="{566E3B3C-35E6-40D3-BA4A-B032562D06F3}" sibTransId="{9B47C9CD-2E74-4BBD-B962-38494C8437AC}"/>
    <dgm:cxn modelId="{CA28161C-6E41-47A2-BB58-3270BD147340}" type="presOf" srcId="{D2CB5704-2A76-497E-A830-37A76EA9BD7C}" destId="{7B8E7C97-76D8-4A6D-87CA-6A9C316651A8}" srcOrd="0" destOrd="0" presId="urn:microsoft.com/office/officeart/2018/5/layout/IconCircleLabelList"/>
    <dgm:cxn modelId="{D3820DA0-3325-418C-904F-213BE7B02A8A}" type="presParOf" srcId="{1231F3DB-A63C-4F12-B335-D96A9C1ABCB2}" destId="{EB5AE6C6-7C01-4F8F-8589-41D04AE6D45F}" srcOrd="0" destOrd="0" presId="urn:microsoft.com/office/officeart/2018/5/layout/IconCircleLabelList"/>
    <dgm:cxn modelId="{EB6F12D5-B9D1-4D5C-A88E-12E745D1196A}" type="presParOf" srcId="{EB5AE6C6-7C01-4F8F-8589-41D04AE6D45F}" destId="{63304EF7-5220-4030-9C28-4883B08A99EF}" srcOrd="0" destOrd="0" presId="urn:microsoft.com/office/officeart/2018/5/layout/IconCircleLabelList"/>
    <dgm:cxn modelId="{CC4D3DD4-1BF0-4D65-9BBA-71C8D743E72F}" type="presParOf" srcId="{EB5AE6C6-7C01-4F8F-8589-41D04AE6D45F}" destId="{43F440B6-3CA7-4C1F-AECD-9C000A8268AC}" srcOrd="1" destOrd="0" presId="urn:microsoft.com/office/officeart/2018/5/layout/IconCircleLabelList"/>
    <dgm:cxn modelId="{C7A94D66-4B00-483D-AAE5-46CC4B3AA2BC}" type="presParOf" srcId="{EB5AE6C6-7C01-4F8F-8589-41D04AE6D45F}" destId="{D6487F48-E0D8-4B92-B081-9010FED26498}" srcOrd="2" destOrd="0" presId="urn:microsoft.com/office/officeart/2018/5/layout/IconCircleLabelList"/>
    <dgm:cxn modelId="{205BA4FD-D963-4C2D-B8E8-CF7C4E5C0C6A}" type="presParOf" srcId="{EB5AE6C6-7C01-4F8F-8589-41D04AE6D45F}" destId="{F7E1B993-4322-4BAE-928A-AB7775891225}" srcOrd="3" destOrd="0" presId="urn:microsoft.com/office/officeart/2018/5/layout/IconCircleLabelList"/>
    <dgm:cxn modelId="{020FA84B-6A5C-47A1-8E58-FB1800B8ED28}" type="presParOf" srcId="{1231F3DB-A63C-4F12-B335-D96A9C1ABCB2}" destId="{131DD535-55E3-4EC1-8562-FE6BC5726525}" srcOrd="1" destOrd="0" presId="urn:microsoft.com/office/officeart/2018/5/layout/IconCircleLabelList"/>
    <dgm:cxn modelId="{4859A652-650E-4F92-BC23-2EB83A5F7B75}" type="presParOf" srcId="{1231F3DB-A63C-4F12-B335-D96A9C1ABCB2}" destId="{771DB12E-0627-4D8C-AA5F-6FFBD2E48FFD}" srcOrd="2" destOrd="0" presId="urn:microsoft.com/office/officeart/2018/5/layout/IconCircleLabelList"/>
    <dgm:cxn modelId="{5647E451-D93E-4D5B-9858-F7CE01831EB0}" type="presParOf" srcId="{771DB12E-0627-4D8C-AA5F-6FFBD2E48FFD}" destId="{5B62BB47-BC2B-40B0-B8D2-1D3193CC3362}" srcOrd="0" destOrd="0" presId="urn:microsoft.com/office/officeart/2018/5/layout/IconCircleLabelList"/>
    <dgm:cxn modelId="{CAD767D3-F2B9-44F1-A4EA-AF6939B93EE8}" type="presParOf" srcId="{771DB12E-0627-4D8C-AA5F-6FFBD2E48FFD}" destId="{85649751-2240-4947-9E9F-B1FCB32A69E0}" srcOrd="1" destOrd="0" presId="urn:microsoft.com/office/officeart/2018/5/layout/IconCircleLabelList"/>
    <dgm:cxn modelId="{74F42EA1-D2BF-42A6-BDCB-3CF7C96AE703}" type="presParOf" srcId="{771DB12E-0627-4D8C-AA5F-6FFBD2E48FFD}" destId="{C40B7750-3891-4A73-8D49-9D8259CC9602}" srcOrd="2" destOrd="0" presId="urn:microsoft.com/office/officeart/2018/5/layout/IconCircleLabelList"/>
    <dgm:cxn modelId="{A149BEE9-F644-451E-B8F5-27DBF3CB7011}" type="presParOf" srcId="{771DB12E-0627-4D8C-AA5F-6FFBD2E48FFD}" destId="{810CCD73-A28C-4704-B10E-1F8DDA3F5766}" srcOrd="3" destOrd="0" presId="urn:microsoft.com/office/officeart/2018/5/layout/IconCircleLabelList"/>
    <dgm:cxn modelId="{9B0138C3-D2B8-4F13-A322-8CBAF546DD2C}" type="presParOf" srcId="{1231F3DB-A63C-4F12-B335-D96A9C1ABCB2}" destId="{C9348669-34DE-4737-8E3C-15E9AD67C6CC}" srcOrd="3" destOrd="0" presId="urn:microsoft.com/office/officeart/2018/5/layout/IconCircleLabelList"/>
    <dgm:cxn modelId="{7359DC27-825F-458E-BAFE-F81A4C3DFDEB}" type="presParOf" srcId="{1231F3DB-A63C-4F12-B335-D96A9C1ABCB2}" destId="{A04C1FF5-3A80-49E9-9F7E-72764FC0C92C}" srcOrd="4" destOrd="0" presId="urn:microsoft.com/office/officeart/2018/5/layout/IconCircleLabelList"/>
    <dgm:cxn modelId="{E0367440-03FD-4615-BC10-7DE79EB34929}" type="presParOf" srcId="{A04C1FF5-3A80-49E9-9F7E-72764FC0C92C}" destId="{4C627C5F-2912-46AD-B766-03A86FDA58B1}" srcOrd="0" destOrd="0" presId="urn:microsoft.com/office/officeart/2018/5/layout/IconCircleLabelList"/>
    <dgm:cxn modelId="{FB6016C3-681F-4E6B-8DAF-23D0847DC731}" type="presParOf" srcId="{A04C1FF5-3A80-49E9-9F7E-72764FC0C92C}" destId="{B76DBA03-02BE-4CA5-BE22-9E1312FD6E6A}" srcOrd="1" destOrd="0" presId="urn:microsoft.com/office/officeart/2018/5/layout/IconCircleLabelList"/>
    <dgm:cxn modelId="{13F046B6-0A8B-45D2-9218-70C6D6C28F64}" type="presParOf" srcId="{A04C1FF5-3A80-49E9-9F7E-72764FC0C92C}" destId="{1BFABBDD-A657-4288-90A9-A187AE762386}" srcOrd="2" destOrd="0" presId="urn:microsoft.com/office/officeart/2018/5/layout/IconCircleLabelList"/>
    <dgm:cxn modelId="{BD70FCFE-A8B5-4402-9E2A-73BA4F743ED7}" type="presParOf" srcId="{A04C1FF5-3A80-49E9-9F7E-72764FC0C92C}" destId="{7B8E7C97-76D8-4A6D-87CA-6A9C316651A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B98A5F-6FEB-43D0-BC53-52C44AFEFFE5}"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B5269FCD-10D6-4A42-A185-AB47BD31D8FE}">
      <dgm:prSet custT="1"/>
      <dgm:spPr>
        <a:solidFill>
          <a:srgbClr val="37BDAC"/>
        </a:solidFill>
      </dgm:spPr>
      <dgm:t>
        <a:bodyPr/>
        <a:lstStyle/>
        <a:p>
          <a:r>
            <a:rPr lang="de-DE" sz="2000" dirty="0"/>
            <a:t>Standard </a:t>
          </a:r>
          <a:r>
            <a:rPr lang="de-DE" sz="2000" dirty="0" err="1"/>
            <a:t>structure</a:t>
          </a:r>
          <a:r>
            <a:rPr lang="mk-MK" sz="2000" dirty="0"/>
            <a:t>:</a:t>
          </a:r>
          <a:endParaRPr lang="en-US" sz="2000" dirty="0"/>
        </a:p>
      </dgm:t>
    </dgm:pt>
    <dgm:pt modelId="{AA51AE6D-1680-4168-B2F7-18FCB3A8B6B5}" type="parTrans" cxnId="{86268130-3A9A-4F81-A796-68D7B47108A7}">
      <dgm:prSet/>
      <dgm:spPr/>
      <dgm:t>
        <a:bodyPr/>
        <a:lstStyle/>
        <a:p>
          <a:endParaRPr lang="en-US"/>
        </a:p>
      </dgm:t>
    </dgm:pt>
    <dgm:pt modelId="{C0E2F7A5-3A7F-4C7D-8676-B9304EBE42C1}" type="sibTrans" cxnId="{86268130-3A9A-4F81-A796-68D7B47108A7}">
      <dgm:prSet/>
      <dgm:spPr/>
      <dgm:t>
        <a:bodyPr/>
        <a:lstStyle/>
        <a:p>
          <a:endParaRPr lang="en-US"/>
        </a:p>
      </dgm:t>
    </dgm:pt>
    <dgm:pt modelId="{C0D7395E-F1FC-44F9-9028-07F5CF701CA7}">
      <dgm:prSet/>
      <dgm:spPr/>
      <dgm:t>
        <a:bodyPr/>
        <a:lstStyle/>
        <a:p>
          <a:r>
            <a:rPr lang="en-US" dirty="0"/>
            <a:t>10% on CAPEX + 10% on competitiveness</a:t>
          </a:r>
        </a:p>
      </dgm:t>
    </dgm:pt>
    <dgm:pt modelId="{640BBA7E-467C-4749-BA1A-64B9F56D2AD1}" type="parTrans" cxnId="{B3460AF6-2FA6-48FE-9C51-C8D78F8CEF92}">
      <dgm:prSet/>
      <dgm:spPr/>
      <dgm:t>
        <a:bodyPr/>
        <a:lstStyle/>
        <a:p>
          <a:endParaRPr lang="en-US"/>
        </a:p>
      </dgm:t>
    </dgm:pt>
    <dgm:pt modelId="{6621A321-3857-4098-935A-C8B7FB6A835B}" type="sibTrans" cxnId="{B3460AF6-2FA6-48FE-9C51-C8D78F8CEF92}">
      <dgm:prSet/>
      <dgm:spPr/>
      <dgm:t>
        <a:bodyPr/>
        <a:lstStyle/>
        <a:p>
          <a:endParaRPr lang="en-US"/>
        </a:p>
      </dgm:t>
    </dgm:pt>
    <dgm:pt modelId="{AE5BBA82-F6CC-45F4-97EC-53F80F4CDB4C}">
      <dgm:prSet custT="1"/>
      <dgm:spPr>
        <a:solidFill>
          <a:srgbClr val="37BDAC"/>
        </a:solidFill>
      </dgm:spPr>
      <dgm:t>
        <a:bodyPr/>
        <a:lstStyle/>
        <a:p>
          <a:r>
            <a:rPr lang="en-US" sz="2000" dirty="0"/>
            <a:t>Introducing a new approach (Flexible structure)</a:t>
          </a:r>
        </a:p>
      </dgm:t>
    </dgm:pt>
    <dgm:pt modelId="{3D3DDD53-23D1-4F80-8E60-D7A135FB2A7F}" type="parTrans" cxnId="{2297D849-92C6-4CCA-B13A-76ECB263B428}">
      <dgm:prSet/>
      <dgm:spPr/>
      <dgm:t>
        <a:bodyPr/>
        <a:lstStyle/>
        <a:p>
          <a:endParaRPr lang="en-US"/>
        </a:p>
      </dgm:t>
    </dgm:pt>
    <dgm:pt modelId="{702126EB-6809-41BD-9861-878DDA3FD6D3}" type="sibTrans" cxnId="{2297D849-92C6-4CCA-B13A-76ECB263B428}">
      <dgm:prSet/>
      <dgm:spPr/>
      <dgm:t>
        <a:bodyPr/>
        <a:lstStyle/>
        <a:p>
          <a:endParaRPr lang="en-US"/>
        </a:p>
      </dgm:t>
    </dgm:pt>
    <dgm:pt modelId="{3558C787-6844-4149-99BC-B685A9F943BA}">
      <dgm:prSet/>
      <dgm:spPr/>
      <dgm:t>
        <a:bodyPr/>
        <a:lstStyle/>
        <a:p>
          <a:r>
            <a:rPr lang="en-US" dirty="0"/>
            <a:t>Business plan analysis (focusing on the period of return on investment for the state, amount of salaries, profit, previous movements - balance sheets)</a:t>
          </a:r>
        </a:p>
      </dgm:t>
    </dgm:pt>
    <dgm:pt modelId="{34B2B246-9CF1-420E-A842-99065B5F8CA2}" type="parTrans" cxnId="{693C6DFA-BECB-4F05-B606-6F83179473CB}">
      <dgm:prSet/>
      <dgm:spPr/>
      <dgm:t>
        <a:bodyPr/>
        <a:lstStyle/>
        <a:p>
          <a:endParaRPr lang="en-US"/>
        </a:p>
      </dgm:t>
    </dgm:pt>
    <dgm:pt modelId="{9434D9F6-6ABB-46F2-8817-757B2A4FCA63}" type="sibTrans" cxnId="{693C6DFA-BECB-4F05-B606-6F83179473CB}">
      <dgm:prSet/>
      <dgm:spPr/>
      <dgm:t>
        <a:bodyPr/>
        <a:lstStyle/>
        <a:p>
          <a:endParaRPr lang="en-US"/>
        </a:p>
      </dgm:t>
    </dgm:pt>
    <dgm:pt modelId="{11432B6A-430C-4C00-87C5-9938107E0ECE}">
      <dgm:prSet/>
      <dgm:spPr/>
      <dgm:t>
        <a:bodyPr/>
        <a:lstStyle/>
        <a:p>
          <a:r>
            <a:rPr lang="en-US" dirty="0"/>
            <a:t>Up to 10 years exemption from (or paid subsidies) personal and income tax</a:t>
          </a:r>
        </a:p>
      </dgm:t>
    </dgm:pt>
    <dgm:pt modelId="{3838EA3F-6BD3-4ADF-A48E-F6094A8FD457}" type="parTrans" cxnId="{E26EAB13-EE12-4BFD-9682-F22C5C730727}">
      <dgm:prSet/>
      <dgm:spPr/>
      <dgm:t>
        <a:bodyPr/>
        <a:lstStyle/>
        <a:p>
          <a:endParaRPr lang="en-US"/>
        </a:p>
      </dgm:t>
    </dgm:pt>
    <dgm:pt modelId="{4AA8CD24-D30B-4567-AA44-E63795ABD29D}" type="sibTrans" cxnId="{E26EAB13-EE12-4BFD-9682-F22C5C730727}">
      <dgm:prSet/>
      <dgm:spPr/>
      <dgm:t>
        <a:bodyPr/>
        <a:lstStyle/>
        <a:p>
          <a:endParaRPr lang="en-US"/>
        </a:p>
      </dgm:t>
    </dgm:pt>
    <dgm:pt modelId="{B41EB5DF-956D-4DBC-8D68-D19242194CEE}">
      <dgm:prSet/>
      <dgm:spPr/>
      <dgm:t>
        <a:bodyPr/>
        <a:lstStyle/>
        <a:p>
          <a:r>
            <a:rPr lang="en-US" dirty="0"/>
            <a:t>Maximum cumulation: up to 50% of eligible investment costs </a:t>
          </a:r>
        </a:p>
      </dgm:t>
    </dgm:pt>
    <dgm:pt modelId="{292F64DB-E1F3-4571-B3C2-8552DE04CFFC}" type="parTrans" cxnId="{1773852F-49DB-4B24-88C2-44D2503C80C0}">
      <dgm:prSet/>
      <dgm:spPr/>
      <dgm:t>
        <a:bodyPr/>
        <a:lstStyle/>
        <a:p>
          <a:endParaRPr lang="en-US"/>
        </a:p>
      </dgm:t>
    </dgm:pt>
    <dgm:pt modelId="{5C722CB4-27EE-46BD-BCF6-A29A3818B989}" type="sibTrans" cxnId="{1773852F-49DB-4B24-88C2-44D2503C80C0}">
      <dgm:prSet/>
      <dgm:spPr/>
      <dgm:t>
        <a:bodyPr/>
        <a:lstStyle/>
        <a:p>
          <a:endParaRPr lang="en-US"/>
        </a:p>
      </dgm:t>
    </dgm:pt>
    <dgm:pt modelId="{F39F098B-8DAE-4AA3-8E94-35322DF292B9}">
      <dgm:prSet/>
      <dgm:spPr/>
      <dgm:t>
        <a:bodyPr/>
        <a:lstStyle/>
        <a:p>
          <a:r>
            <a:rPr lang="en-US" dirty="0"/>
            <a:t>Flexibility in contracts (cut-off after 36 - 48 months for assessment of the degree of realization of the investment plan and "negotiations" for adjustment)</a:t>
          </a:r>
        </a:p>
      </dgm:t>
    </dgm:pt>
    <dgm:pt modelId="{A0C6F791-E076-48BA-BB8B-41DBBBAB0A61}" type="parTrans" cxnId="{A232CFA1-43B2-4733-B729-0164F90C40CD}">
      <dgm:prSet/>
      <dgm:spPr/>
      <dgm:t>
        <a:bodyPr/>
        <a:lstStyle/>
        <a:p>
          <a:endParaRPr lang="en-US"/>
        </a:p>
      </dgm:t>
    </dgm:pt>
    <dgm:pt modelId="{4A3FDA98-0BC1-411D-A4D4-746B463C0EB1}" type="sibTrans" cxnId="{A232CFA1-43B2-4733-B729-0164F90C40CD}">
      <dgm:prSet/>
      <dgm:spPr/>
      <dgm:t>
        <a:bodyPr/>
        <a:lstStyle/>
        <a:p>
          <a:endParaRPr lang="en-US"/>
        </a:p>
      </dgm:t>
    </dgm:pt>
    <dgm:pt modelId="{316C9903-D788-4574-85C1-489D66838566}">
      <dgm:prSet/>
      <dgm:spPr/>
      <dgm:t>
        <a:bodyPr/>
        <a:lstStyle/>
        <a:p>
          <a:r>
            <a:rPr lang="en-US" dirty="0"/>
            <a:t>"Moving" limits on annual payments, depending on available budget funds</a:t>
          </a:r>
        </a:p>
      </dgm:t>
    </dgm:pt>
    <dgm:pt modelId="{ADEDD13D-FE6C-4D2F-ACC9-935E6A569612}" type="parTrans" cxnId="{CB8804AE-8257-4A3C-9D23-253231236F9C}">
      <dgm:prSet/>
      <dgm:spPr/>
      <dgm:t>
        <a:bodyPr/>
        <a:lstStyle/>
        <a:p>
          <a:endParaRPr lang="en-US"/>
        </a:p>
      </dgm:t>
    </dgm:pt>
    <dgm:pt modelId="{1CDBE61D-39F8-4244-850F-5B181566633E}" type="sibTrans" cxnId="{CB8804AE-8257-4A3C-9D23-253231236F9C}">
      <dgm:prSet/>
      <dgm:spPr/>
      <dgm:t>
        <a:bodyPr/>
        <a:lstStyle/>
        <a:p>
          <a:endParaRPr lang="en-US"/>
        </a:p>
      </dgm:t>
    </dgm:pt>
    <dgm:pt modelId="{140E3E73-BB39-4BF9-BD28-46094C608705}">
      <dgm:prSet/>
      <dgm:spPr/>
      <dgm:t>
        <a:bodyPr/>
        <a:lstStyle/>
        <a:p>
          <a:r>
            <a:rPr lang="en-US" dirty="0"/>
            <a:t>Shortening the CAPEX payment period and competitiveness (investment period + 1)</a:t>
          </a:r>
        </a:p>
      </dgm:t>
    </dgm:pt>
    <dgm:pt modelId="{F1C5B207-477E-4348-A8C3-97731FC07FF4}" type="parTrans" cxnId="{8FB85C96-202B-49D4-8D0A-3B4F162325A2}">
      <dgm:prSet/>
      <dgm:spPr/>
      <dgm:t>
        <a:bodyPr/>
        <a:lstStyle/>
        <a:p>
          <a:endParaRPr lang="en-US"/>
        </a:p>
      </dgm:t>
    </dgm:pt>
    <dgm:pt modelId="{96D22F3B-1FE2-4193-8FB5-48C836D55D9B}" type="sibTrans" cxnId="{8FB85C96-202B-49D4-8D0A-3B4F162325A2}">
      <dgm:prSet/>
      <dgm:spPr/>
      <dgm:t>
        <a:bodyPr/>
        <a:lstStyle/>
        <a:p>
          <a:endParaRPr lang="en-US"/>
        </a:p>
      </dgm:t>
    </dgm:pt>
    <dgm:pt modelId="{B15F8A5F-F1F9-426B-A29A-80C12DF2FE1E}">
      <dgm:prSet/>
      <dgm:spPr/>
      <dgm:t>
        <a:bodyPr/>
        <a:lstStyle/>
        <a:p>
          <a:r>
            <a:rPr lang="en-US" dirty="0"/>
            <a:t> Increasing participation in cash measures vs. subsidies / exemptions in the overall structure</a:t>
          </a:r>
        </a:p>
      </dgm:t>
    </dgm:pt>
    <dgm:pt modelId="{A59AD2C5-E7AC-427E-A49B-B37FCA17C4EF}" type="parTrans" cxnId="{98EC44D4-8D1A-407C-AEBD-AC026A9C42B6}">
      <dgm:prSet/>
      <dgm:spPr/>
      <dgm:t>
        <a:bodyPr/>
        <a:lstStyle/>
        <a:p>
          <a:endParaRPr lang="en-US"/>
        </a:p>
      </dgm:t>
    </dgm:pt>
    <dgm:pt modelId="{5E1BC41A-A5E0-44E6-B413-2B6FACD3CFED}" type="sibTrans" cxnId="{98EC44D4-8D1A-407C-AEBD-AC026A9C42B6}">
      <dgm:prSet/>
      <dgm:spPr/>
      <dgm:t>
        <a:bodyPr/>
        <a:lstStyle/>
        <a:p>
          <a:endParaRPr lang="en-US"/>
        </a:p>
      </dgm:t>
    </dgm:pt>
    <dgm:pt modelId="{4ECDEB7A-704E-44D3-8C75-35E324AF7FD3}" type="pres">
      <dgm:prSet presAssocID="{FAB98A5F-6FEB-43D0-BC53-52C44AFEFFE5}" presName="linear" presStyleCnt="0">
        <dgm:presLayoutVars>
          <dgm:dir/>
          <dgm:animLvl val="lvl"/>
          <dgm:resizeHandles val="exact"/>
        </dgm:presLayoutVars>
      </dgm:prSet>
      <dgm:spPr/>
      <dgm:t>
        <a:bodyPr/>
        <a:lstStyle/>
        <a:p>
          <a:endParaRPr lang="en-US"/>
        </a:p>
      </dgm:t>
    </dgm:pt>
    <dgm:pt modelId="{C306E755-E21B-497A-86AE-250E373B258E}" type="pres">
      <dgm:prSet presAssocID="{B5269FCD-10D6-4A42-A185-AB47BD31D8FE}" presName="parentLin" presStyleCnt="0"/>
      <dgm:spPr/>
    </dgm:pt>
    <dgm:pt modelId="{6A9688E5-266F-4C15-BEEB-6A3C933569CC}" type="pres">
      <dgm:prSet presAssocID="{B5269FCD-10D6-4A42-A185-AB47BD31D8FE}" presName="parentLeftMargin" presStyleLbl="node1" presStyleIdx="0" presStyleCnt="2"/>
      <dgm:spPr/>
      <dgm:t>
        <a:bodyPr/>
        <a:lstStyle/>
        <a:p>
          <a:endParaRPr lang="en-US"/>
        </a:p>
      </dgm:t>
    </dgm:pt>
    <dgm:pt modelId="{50B02FF8-DA0F-4CB9-99B8-233D0D51FE26}" type="pres">
      <dgm:prSet presAssocID="{B5269FCD-10D6-4A42-A185-AB47BD31D8FE}" presName="parentText" presStyleLbl="node1" presStyleIdx="0" presStyleCnt="2">
        <dgm:presLayoutVars>
          <dgm:chMax val="0"/>
          <dgm:bulletEnabled val="1"/>
        </dgm:presLayoutVars>
      </dgm:prSet>
      <dgm:spPr/>
      <dgm:t>
        <a:bodyPr/>
        <a:lstStyle/>
        <a:p>
          <a:endParaRPr lang="en-US"/>
        </a:p>
      </dgm:t>
    </dgm:pt>
    <dgm:pt modelId="{0D0997AE-87B2-4CCE-944B-5EB04C50CDAE}" type="pres">
      <dgm:prSet presAssocID="{B5269FCD-10D6-4A42-A185-AB47BD31D8FE}" presName="negativeSpace" presStyleCnt="0"/>
      <dgm:spPr/>
    </dgm:pt>
    <dgm:pt modelId="{50118FD2-BA24-4839-996C-B852DEA45E79}" type="pres">
      <dgm:prSet presAssocID="{B5269FCD-10D6-4A42-A185-AB47BD31D8FE}" presName="childText" presStyleLbl="conFgAcc1" presStyleIdx="0" presStyleCnt="2">
        <dgm:presLayoutVars>
          <dgm:bulletEnabled val="1"/>
        </dgm:presLayoutVars>
      </dgm:prSet>
      <dgm:spPr/>
      <dgm:t>
        <a:bodyPr/>
        <a:lstStyle/>
        <a:p>
          <a:endParaRPr lang="en-US"/>
        </a:p>
      </dgm:t>
    </dgm:pt>
    <dgm:pt modelId="{8273723E-EC3D-4904-982A-F8A3DDA65295}" type="pres">
      <dgm:prSet presAssocID="{C0E2F7A5-3A7F-4C7D-8676-B9304EBE42C1}" presName="spaceBetweenRectangles" presStyleCnt="0"/>
      <dgm:spPr/>
    </dgm:pt>
    <dgm:pt modelId="{40376863-123A-4A7A-A055-4E5A61AC0B82}" type="pres">
      <dgm:prSet presAssocID="{AE5BBA82-F6CC-45F4-97EC-53F80F4CDB4C}" presName="parentLin" presStyleCnt="0"/>
      <dgm:spPr/>
    </dgm:pt>
    <dgm:pt modelId="{A8DC98E2-97DA-4FA1-9E22-212FFF984BAB}" type="pres">
      <dgm:prSet presAssocID="{AE5BBA82-F6CC-45F4-97EC-53F80F4CDB4C}" presName="parentLeftMargin" presStyleLbl="node1" presStyleIdx="0" presStyleCnt="2"/>
      <dgm:spPr/>
      <dgm:t>
        <a:bodyPr/>
        <a:lstStyle/>
        <a:p>
          <a:endParaRPr lang="en-US"/>
        </a:p>
      </dgm:t>
    </dgm:pt>
    <dgm:pt modelId="{ED00CB43-A923-47E8-8984-F96BAA2592E6}" type="pres">
      <dgm:prSet presAssocID="{AE5BBA82-F6CC-45F4-97EC-53F80F4CDB4C}" presName="parentText" presStyleLbl="node1" presStyleIdx="1" presStyleCnt="2">
        <dgm:presLayoutVars>
          <dgm:chMax val="0"/>
          <dgm:bulletEnabled val="1"/>
        </dgm:presLayoutVars>
      </dgm:prSet>
      <dgm:spPr/>
      <dgm:t>
        <a:bodyPr/>
        <a:lstStyle/>
        <a:p>
          <a:endParaRPr lang="en-US"/>
        </a:p>
      </dgm:t>
    </dgm:pt>
    <dgm:pt modelId="{8B8C01E3-78FE-4072-84CF-E63268629F34}" type="pres">
      <dgm:prSet presAssocID="{AE5BBA82-F6CC-45F4-97EC-53F80F4CDB4C}" presName="negativeSpace" presStyleCnt="0"/>
      <dgm:spPr/>
    </dgm:pt>
    <dgm:pt modelId="{A0612C01-4041-4ECB-946C-CDE086735F2F}" type="pres">
      <dgm:prSet presAssocID="{AE5BBA82-F6CC-45F4-97EC-53F80F4CDB4C}" presName="childText" presStyleLbl="conFgAcc1" presStyleIdx="1" presStyleCnt="2">
        <dgm:presLayoutVars>
          <dgm:bulletEnabled val="1"/>
        </dgm:presLayoutVars>
      </dgm:prSet>
      <dgm:spPr/>
      <dgm:t>
        <a:bodyPr/>
        <a:lstStyle/>
        <a:p>
          <a:endParaRPr lang="en-US"/>
        </a:p>
      </dgm:t>
    </dgm:pt>
  </dgm:ptLst>
  <dgm:cxnLst>
    <dgm:cxn modelId="{A232CFA1-43B2-4733-B729-0164F90C40CD}" srcId="{AE5BBA82-F6CC-45F4-97EC-53F80F4CDB4C}" destId="{F39F098B-8DAE-4AA3-8E94-35322DF292B9}" srcOrd="1" destOrd="0" parTransId="{A0C6F791-E076-48BA-BB8B-41DBBBAB0A61}" sibTransId="{4A3FDA98-0BC1-411D-A4D4-746B463C0EB1}"/>
    <dgm:cxn modelId="{CB8804AE-8257-4A3C-9D23-253231236F9C}" srcId="{AE5BBA82-F6CC-45F4-97EC-53F80F4CDB4C}" destId="{316C9903-D788-4574-85C1-489D66838566}" srcOrd="2" destOrd="0" parTransId="{ADEDD13D-FE6C-4D2F-ACC9-935E6A569612}" sibTransId="{1CDBE61D-39F8-4244-850F-5B181566633E}"/>
    <dgm:cxn modelId="{CC73EE65-A9D8-4CF0-A0B6-2B57D2DFD2CB}" type="presOf" srcId="{C0D7395E-F1FC-44F9-9028-07F5CF701CA7}" destId="{50118FD2-BA24-4839-996C-B852DEA45E79}" srcOrd="0" destOrd="0" presId="urn:microsoft.com/office/officeart/2005/8/layout/list1"/>
    <dgm:cxn modelId="{4544F8F4-C28C-4137-9853-CFB5028FBC72}" type="presOf" srcId="{B15F8A5F-F1F9-426B-A29A-80C12DF2FE1E}" destId="{A0612C01-4041-4ECB-946C-CDE086735F2F}" srcOrd="0" destOrd="4" presId="urn:microsoft.com/office/officeart/2005/8/layout/list1"/>
    <dgm:cxn modelId="{CB291195-CD32-4A66-B73A-1464354CB1F7}" type="presOf" srcId="{F39F098B-8DAE-4AA3-8E94-35322DF292B9}" destId="{A0612C01-4041-4ECB-946C-CDE086735F2F}" srcOrd="0" destOrd="1" presId="urn:microsoft.com/office/officeart/2005/8/layout/list1"/>
    <dgm:cxn modelId="{94B8F309-0723-4987-955A-2CD408CFDCF4}" type="presOf" srcId="{B41EB5DF-956D-4DBC-8D68-D19242194CEE}" destId="{50118FD2-BA24-4839-996C-B852DEA45E79}" srcOrd="0" destOrd="2" presId="urn:microsoft.com/office/officeart/2005/8/layout/list1"/>
    <dgm:cxn modelId="{98EC44D4-8D1A-407C-AEBD-AC026A9C42B6}" srcId="{AE5BBA82-F6CC-45F4-97EC-53F80F4CDB4C}" destId="{B15F8A5F-F1F9-426B-A29A-80C12DF2FE1E}" srcOrd="4" destOrd="0" parTransId="{A59AD2C5-E7AC-427E-A49B-B37FCA17C4EF}" sibTransId="{5E1BC41A-A5E0-44E6-B413-2B6FACD3CFED}"/>
    <dgm:cxn modelId="{8FB85C96-202B-49D4-8D0A-3B4F162325A2}" srcId="{AE5BBA82-F6CC-45F4-97EC-53F80F4CDB4C}" destId="{140E3E73-BB39-4BF9-BD28-46094C608705}" srcOrd="3" destOrd="0" parTransId="{F1C5B207-477E-4348-A8C3-97731FC07FF4}" sibTransId="{96D22F3B-1FE2-4193-8FB5-48C836D55D9B}"/>
    <dgm:cxn modelId="{ECD43EAA-A6A3-4ED6-B47B-53C4A6F1A3A6}" type="presOf" srcId="{B5269FCD-10D6-4A42-A185-AB47BD31D8FE}" destId="{6A9688E5-266F-4C15-BEEB-6A3C933569CC}" srcOrd="0" destOrd="0" presId="urn:microsoft.com/office/officeart/2005/8/layout/list1"/>
    <dgm:cxn modelId="{693C6DFA-BECB-4F05-B606-6F83179473CB}" srcId="{AE5BBA82-F6CC-45F4-97EC-53F80F4CDB4C}" destId="{3558C787-6844-4149-99BC-B685A9F943BA}" srcOrd="0" destOrd="0" parTransId="{34B2B246-9CF1-420E-A842-99065B5F8CA2}" sibTransId="{9434D9F6-6ABB-46F2-8817-757B2A4FCA63}"/>
    <dgm:cxn modelId="{1773852F-49DB-4B24-88C2-44D2503C80C0}" srcId="{B5269FCD-10D6-4A42-A185-AB47BD31D8FE}" destId="{B41EB5DF-956D-4DBC-8D68-D19242194CEE}" srcOrd="2" destOrd="0" parTransId="{292F64DB-E1F3-4571-B3C2-8552DE04CFFC}" sibTransId="{5C722CB4-27EE-46BD-BCF6-A29A3818B989}"/>
    <dgm:cxn modelId="{2A850F5A-F734-47BA-B184-50F96A2ADE29}" type="presOf" srcId="{FAB98A5F-6FEB-43D0-BC53-52C44AFEFFE5}" destId="{4ECDEB7A-704E-44D3-8C75-35E324AF7FD3}" srcOrd="0" destOrd="0" presId="urn:microsoft.com/office/officeart/2005/8/layout/list1"/>
    <dgm:cxn modelId="{35DF8C92-A2AC-486A-AF53-0C7C3D24B942}" type="presOf" srcId="{3558C787-6844-4149-99BC-B685A9F943BA}" destId="{A0612C01-4041-4ECB-946C-CDE086735F2F}" srcOrd="0" destOrd="0" presId="urn:microsoft.com/office/officeart/2005/8/layout/list1"/>
    <dgm:cxn modelId="{A6D7F0AD-A18D-4BFD-A200-5DF7ED2757A3}" type="presOf" srcId="{316C9903-D788-4574-85C1-489D66838566}" destId="{A0612C01-4041-4ECB-946C-CDE086735F2F}" srcOrd="0" destOrd="2" presId="urn:microsoft.com/office/officeart/2005/8/layout/list1"/>
    <dgm:cxn modelId="{2297D849-92C6-4CCA-B13A-76ECB263B428}" srcId="{FAB98A5F-6FEB-43D0-BC53-52C44AFEFFE5}" destId="{AE5BBA82-F6CC-45F4-97EC-53F80F4CDB4C}" srcOrd="1" destOrd="0" parTransId="{3D3DDD53-23D1-4F80-8E60-D7A135FB2A7F}" sibTransId="{702126EB-6809-41BD-9861-878DDA3FD6D3}"/>
    <dgm:cxn modelId="{B0732997-7CF2-481B-82C0-0206EAE9E3E2}" type="presOf" srcId="{140E3E73-BB39-4BF9-BD28-46094C608705}" destId="{A0612C01-4041-4ECB-946C-CDE086735F2F}" srcOrd="0" destOrd="3" presId="urn:microsoft.com/office/officeart/2005/8/layout/list1"/>
    <dgm:cxn modelId="{439F2DA1-018E-4F31-93D0-348239DDC6F4}" type="presOf" srcId="{AE5BBA82-F6CC-45F4-97EC-53F80F4CDB4C}" destId="{A8DC98E2-97DA-4FA1-9E22-212FFF984BAB}" srcOrd="0" destOrd="0" presId="urn:microsoft.com/office/officeart/2005/8/layout/list1"/>
    <dgm:cxn modelId="{B3460AF6-2FA6-48FE-9C51-C8D78F8CEF92}" srcId="{B5269FCD-10D6-4A42-A185-AB47BD31D8FE}" destId="{C0D7395E-F1FC-44F9-9028-07F5CF701CA7}" srcOrd="0" destOrd="0" parTransId="{640BBA7E-467C-4749-BA1A-64B9F56D2AD1}" sibTransId="{6621A321-3857-4098-935A-C8B7FB6A835B}"/>
    <dgm:cxn modelId="{F36252E9-4E14-4D3A-868D-711396E1D2D2}" type="presOf" srcId="{AE5BBA82-F6CC-45F4-97EC-53F80F4CDB4C}" destId="{ED00CB43-A923-47E8-8984-F96BAA2592E6}" srcOrd="1" destOrd="0" presId="urn:microsoft.com/office/officeart/2005/8/layout/list1"/>
    <dgm:cxn modelId="{DF1C375B-0B45-4B46-9893-8C5A49A1A568}" type="presOf" srcId="{11432B6A-430C-4C00-87C5-9938107E0ECE}" destId="{50118FD2-BA24-4839-996C-B852DEA45E79}" srcOrd="0" destOrd="1" presId="urn:microsoft.com/office/officeart/2005/8/layout/list1"/>
    <dgm:cxn modelId="{E26EAB13-EE12-4BFD-9682-F22C5C730727}" srcId="{B5269FCD-10D6-4A42-A185-AB47BD31D8FE}" destId="{11432B6A-430C-4C00-87C5-9938107E0ECE}" srcOrd="1" destOrd="0" parTransId="{3838EA3F-6BD3-4ADF-A48E-F6094A8FD457}" sibTransId="{4AA8CD24-D30B-4567-AA44-E63795ABD29D}"/>
    <dgm:cxn modelId="{811E449D-EBF6-403F-AD85-743B3EA1CA36}" type="presOf" srcId="{B5269FCD-10D6-4A42-A185-AB47BD31D8FE}" destId="{50B02FF8-DA0F-4CB9-99B8-233D0D51FE26}" srcOrd="1" destOrd="0" presId="urn:microsoft.com/office/officeart/2005/8/layout/list1"/>
    <dgm:cxn modelId="{86268130-3A9A-4F81-A796-68D7B47108A7}" srcId="{FAB98A5F-6FEB-43D0-BC53-52C44AFEFFE5}" destId="{B5269FCD-10D6-4A42-A185-AB47BD31D8FE}" srcOrd="0" destOrd="0" parTransId="{AA51AE6D-1680-4168-B2F7-18FCB3A8B6B5}" sibTransId="{C0E2F7A5-3A7F-4C7D-8676-B9304EBE42C1}"/>
    <dgm:cxn modelId="{E75D57C6-3F76-414B-A1C7-34575B4B8C5C}" type="presParOf" srcId="{4ECDEB7A-704E-44D3-8C75-35E324AF7FD3}" destId="{C306E755-E21B-497A-86AE-250E373B258E}" srcOrd="0" destOrd="0" presId="urn:microsoft.com/office/officeart/2005/8/layout/list1"/>
    <dgm:cxn modelId="{992A5877-7D2D-443D-BADF-61414968181E}" type="presParOf" srcId="{C306E755-E21B-497A-86AE-250E373B258E}" destId="{6A9688E5-266F-4C15-BEEB-6A3C933569CC}" srcOrd="0" destOrd="0" presId="urn:microsoft.com/office/officeart/2005/8/layout/list1"/>
    <dgm:cxn modelId="{9850AAE0-3244-4C4D-B7E2-CD1B002E81B4}" type="presParOf" srcId="{C306E755-E21B-497A-86AE-250E373B258E}" destId="{50B02FF8-DA0F-4CB9-99B8-233D0D51FE26}" srcOrd="1" destOrd="0" presId="urn:microsoft.com/office/officeart/2005/8/layout/list1"/>
    <dgm:cxn modelId="{81DB2ED2-7BBE-4E6D-9D54-3A786DE4D111}" type="presParOf" srcId="{4ECDEB7A-704E-44D3-8C75-35E324AF7FD3}" destId="{0D0997AE-87B2-4CCE-944B-5EB04C50CDAE}" srcOrd="1" destOrd="0" presId="urn:microsoft.com/office/officeart/2005/8/layout/list1"/>
    <dgm:cxn modelId="{E8731BE9-B972-40D1-A7C2-B5C7F90EAD78}" type="presParOf" srcId="{4ECDEB7A-704E-44D3-8C75-35E324AF7FD3}" destId="{50118FD2-BA24-4839-996C-B852DEA45E79}" srcOrd="2" destOrd="0" presId="urn:microsoft.com/office/officeart/2005/8/layout/list1"/>
    <dgm:cxn modelId="{7874C657-DA98-404D-BC4A-0A693C914A1B}" type="presParOf" srcId="{4ECDEB7A-704E-44D3-8C75-35E324AF7FD3}" destId="{8273723E-EC3D-4904-982A-F8A3DDA65295}" srcOrd="3" destOrd="0" presId="urn:microsoft.com/office/officeart/2005/8/layout/list1"/>
    <dgm:cxn modelId="{0E2B2CB9-7322-4B54-AFFB-DEE902404E23}" type="presParOf" srcId="{4ECDEB7A-704E-44D3-8C75-35E324AF7FD3}" destId="{40376863-123A-4A7A-A055-4E5A61AC0B82}" srcOrd="4" destOrd="0" presId="urn:microsoft.com/office/officeart/2005/8/layout/list1"/>
    <dgm:cxn modelId="{01531E69-BDF0-4E8E-885F-C12E70C145EF}" type="presParOf" srcId="{40376863-123A-4A7A-A055-4E5A61AC0B82}" destId="{A8DC98E2-97DA-4FA1-9E22-212FFF984BAB}" srcOrd="0" destOrd="0" presId="urn:microsoft.com/office/officeart/2005/8/layout/list1"/>
    <dgm:cxn modelId="{7D00D355-B235-413C-9442-FA3B21560B58}" type="presParOf" srcId="{40376863-123A-4A7A-A055-4E5A61AC0B82}" destId="{ED00CB43-A923-47E8-8984-F96BAA2592E6}" srcOrd="1" destOrd="0" presId="urn:microsoft.com/office/officeart/2005/8/layout/list1"/>
    <dgm:cxn modelId="{117BFDD8-A882-45F0-BD0A-EC0D66AD3544}" type="presParOf" srcId="{4ECDEB7A-704E-44D3-8C75-35E324AF7FD3}" destId="{8B8C01E3-78FE-4072-84CF-E63268629F34}" srcOrd="5" destOrd="0" presId="urn:microsoft.com/office/officeart/2005/8/layout/list1"/>
    <dgm:cxn modelId="{0E71D847-D84E-4A46-AA44-F8F659B814E9}" type="presParOf" srcId="{4ECDEB7A-704E-44D3-8C75-35E324AF7FD3}" destId="{A0612C01-4041-4ECB-946C-CDE086735F2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E69AC5-DDD0-43B3-91C8-45DED9DE7BB9}"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8815F344-9609-43AC-A738-0BF64F5719B1}">
      <dgm:prSet/>
      <dgm:spPr/>
      <dgm:t>
        <a:bodyPr/>
        <a:lstStyle/>
        <a:p>
          <a:r>
            <a:rPr lang="en-US" dirty="0">
              <a:latin typeface="+mj-lt"/>
            </a:rPr>
            <a:t>Single Entry</a:t>
          </a:r>
        </a:p>
        <a:p>
          <a:r>
            <a:rPr lang="en-US" dirty="0">
              <a:latin typeface="+mj-lt"/>
            </a:rPr>
            <a:t>Point concept </a:t>
          </a:r>
        </a:p>
      </dgm:t>
    </dgm:pt>
    <dgm:pt modelId="{579AFBD8-2666-48D1-AC71-64773FC6396C}" type="parTrans" cxnId="{D1CAACDE-148C-43C5-B004-027805256532}">
      <dgm:prSet/>
      <dgm:spPr/>
      <dgm:t>
        <a:bodyPr/>
        <a:lstStyle/>
        <a:p>
          <a:endParaRPr lang="en-US"/>
        </a:p>
      </dgm:t>
    </dgm:pt>
    <dgm:pt modelId="{2BAABAEC-3146-43DA-8AD0-3330D2244C2D}" type="sibTrans" cxnId="{D1CAACDE-148C-43C5-B004-027805256532}">
      <dgm:prSet/>
      <dgm:spPr/>
      <dgm:t>
        <a:bodyPr/>
        <a:lstStyle/>
        <a:p>
          <a:endParaRPr lang="en-US"/>
        </a:p>
      </dgm:t>
    </dgm:pt>
    <dgm:pt modelId="{08E04CDD-028E-448D-B519-2BDC0A4ACB10}">
      <dgm:prSet/>
      <dgm:spPr/>
      <dgm:t>
        <a:bodyPr/>
        <a:lstStyle/>
        <a:p>
          <a:r>
            <a:rPr lang="en-US">
              <a:latin typeface="+mj-lt"/>
            </a:rPr>
            <a:t>Three pillars support services – </a:t>
          </a:r>
        </a:p>
        <a:p>
          <a:r>
            <a:rPr lang="en-US">
              <a:latin typeface="+mj-lt"/>
            </a:rPr>
            <a:t>Newly introduced fast track protocols with other institutions  </a:t>
          </a:r>
        </a:p>
      </dgm:t>
    </dgm:pt>
    <dgm:pt modelId="{A1ADCBE7-4E8C-46B0-B408-D103B97F5284}" type="parTrans" cxnId="{18B7F3C1-94FE-4089-845C-FD6CAB4FE463}">
      <dgm:prSet/>
      <dgm:spPr/>
      <dgm:t>
        <a:bodyPr/>
        <a:lstStyle/>
        <a:p>
          <a:endParaRPr lang="en-US"/>
        </a:p>
      </dgm:t>
    </dgm:pt>
    <dgm:pt modelId="{3B72F50E-9E71-4220-ADE2-DDEF8DD09AFC}" type="sibTrans" cxnId="{18B7F3C1-94FE-4089-845C-FD6CAB4FE463}">
      <dgm:prSet/>
      <dgm:spPr/>
      <dgm:t>
        <a:bodyPr/>
        <a:lstStyle/>
        <a:p>
          <a:endParaRPr lang="en-US"/>
        </a:p>
      </dgm:t>
    </dgm:pt>
    <dgm:pt modelId="{679CE515-F89A-4B84-AC24-5D1D96657300}">
      <dgm:prSet/>
      <dgm:spPr/>
      <dgm:t>
        <a:bodyPr/>
        <a:lstStyle/>
        <a:p>
          <a:r>
            <a:rPr lang="en-US">
              <a:latin typeface="+mj-lt"/>
            </a:rPr>
            <a:t>Personalized support -</a:t>
          </a:r>
        </a:p>
        <a:p>
          <a:r>
            <a:rPr lang="en-US">
              <a:latin typeface="+mj-lt"/>
            </a:rPr>
            <a:t>Each company has own unique single contact person for direct communication</a:t>
          </a:r>
        </a:p>
      </dgm:t>
    </dgm:pt>
    <dgm:pt modelId="{25AB709E-1997-4EA2-95BD-93FDF9320997}" type="parTrans" cxnId="{2A98D88A-1F7E-4FAA-86DF-00C6E0F2EC08}">
      <dgm:prSet/>
      <dgm:spPr/>
      <dgm:t>
        <a:bodyPr/>
        <a:lstStyle/>
        <a:p>
          <a:endParaRPr lang="en-US"/>
        </a:p>
      </dgm:t>
    </dgm:pt>
    <dgm:pt modelId="{DC5EEB84-B690-47D0-895A-CAF6D7AEE267}" type="sibTrans" cxnId="{2A98D88A-1F7E-4FAA-86DF-00C6E0F2EC08}">
      <dgm:prSet/>
      <dgm:spPr/>
      <dgm:t>
        <a:bodyPr/>
        <a:lstStyle/>
        <a:p>
          <a:endParaRPr lang="en-US"/>
        </a:p>
      </dgm:t>
    </dgm:pt>
    <dgm:pt modelId="{5DC89D16-3001-4DF6-BE65-0C01BDA5131F}">
      <dgm:prSet/>
      <dgm:spPr/>
      <dgm:t>
        <a:bodyPr/>
        <a:lstStyle/>
        <a:p>
          <a:r>
            <a:rPr lang="en-US">
              <a:latin typeface="+mj-lt"/>
            </a:rPr>
            <a:t>Digitalized process/</a:t>
          </a:r>
          <a:r>
            <a:rPr lang="de-DE">
              <a:latin typeface="+mj-lt"/>
            </a:rPr>
            <a:t>online </a:t>
          </a:r>
          <a:r>
            <a:rPr lang="en-US">
              <a:latin typeface="+mj-lt"/>
            </a:rPr>
            <a:t>p</a:t>
          </a:r>
          <a:r>
            <a:rPr lang="de-DE">
              <a:latin typeface="+mj-lt"/>
            </a:rPr>
            <a:t>roblem report </a:t>
          </a:r>
          <a:endParaRPr lang="en-US">
            <a:latin typeface="+mj-lt"/>
          </a:endParaRPr>
        </a:p>
      </dgm:t>
    </dgm:pt>
    <dgm:pt modelId="{7362B244-F3CE-40EE-8931-DDFD31340410}" type="parTrans" cxnId="{C6D5AB34-7853-41A0-82B2-DD302CE5F63D}">
      <dgm:prSet/>
      <dgm:spPr/>
      <dgm:t>
        <a:bodyPr/>
        <a:lstStyle/>
        <a:p>
          <a:endParaRPr lang="en-US"/>
        </a:p>
      </dgm:t>
    </dgm:pt>
    <dgm:pt modelId="{85DCC1C6-9BA7-4156-B4A7-1DD1BD256FA2}" type="sibTrans" cxnId="{C6D5AB34-7853-41A0-82B2-DD302CE5F63D}">
      <dgm:prSet/>
      <dgm:spPr/>
      <dgm:t>
        <a:bodyPr/>
        <a:lstStyle/>
        <a:p>
          <a:endParaRPr lang="en-US"/>
        </a:p>
      </dgm:t>
    </dgm:pt>
    <dgm:pt modelId="{3A56F6BC-9878-4B22-82CA-6E91FACEF44D}" type="pres">
      <dgm:prSet presAssocID="{5EE69AC5-DDD0-43B3-91C8-45DED9DE7BB9}" presName="diagram" presStyleCnt="0">
        <dgm:presLayoutVars>
          <dgm:dir/>
          <dgm:resizeHandles val="exact"/>
        </dgm:presLayoutVars>
      </dgm:prSet>
      <dgm:spPr/>
      <dgm:t>
        <a:bodyPr/>
        <a:lstStyle/>
        <a:p>
          <a:endParaRPr lang="en-US"/>
        </a:p>
      </dgm:t>
    </dgm:pt>
    <dgm:pt modelId="{FC13B5F5-A64B-4164-8311-C8D5CBE03E18}" type="pres">
      <dgm:prSet presAssocID="{8815F344-9609-43AC-A738-0BF64F5719B1}" presName="node" presStyleLbl="node1" presStyleIdx="0" presStyleCnt="4">
        <dgm:presLayoutVars>
          <dgm:bulletEnabled val="1"/>
        </dgm:presLayoutVars>
      </dgm:prSet>
      <dgm:spPr/>
      <dgm:t>
        <a:bodyPr/>
        <a:lstStyle/>
        <a:p>
          <a:endParaRPr lang="en-US"/>
        </a:p>
      </dgm:t>
    </dgm:pt>
    <dgm:pt modelId="{FD911741-5953-4FF1-9FAB-0A36B7AB597B}" type="pres">
      <dgm:prSet presAssocID="{2BAABAEC-3146-43DA-8AD0-3330D2244C2D}" presName="sibTrans" presStyleCnt="0"/>
      <dgm:spPr/>
    </dgm:pt>
    <dgm:pt modelId="{0E4A6BAE-4D51-4037-87EA-7AB0E9150C55}" type="pres">
      <dgm:prSet presAssocID="{08E04CDD-028E-448D-B519-2BDC0A4ACB10}" presName="node" presStyleLbl="node1" presStyleIdx="1" presStyleCnt="4">
        <dgm:presLayoutVars>
          <dgm:bulletEnabled val="1"/>
        </dgm:presLayoutVars>
      </dgm:prSet>
      <dgm:spPr/>
      <dgm:t>
        <a:bodyPr/>
        <a:lstStyle/>
        <a:p>
          <a:endParaRPr lang="en-US"/>
        </a:p>
      </dgm:t>
    </dgm:pt>
    <dgm:pt modelId="{ABB5EA79-1F63-4A70-BAB7-5673542CE630}" type="pres">
      <dgm:prSet presAssocID="{3B72F50E-9E71-4220-ADE2-DDEF8DD09AFC}" presName="sibTrans" presStyleCnt="0"/>
      <dgm:spPr/>
    </dgm:pt>
    <dgm:pt modelId="{691E79D4-CD3A-4538-BB23-A625EAA42627}" type="pres">
      <dgm:prSet presAssocID="{679CE515-F89A-4B84-AC24-5D1D96657300}" presName="node" presStyleLbl="node1" presStyleIdx="2" presStyleCnt="4">
        <dgm:presLayoutVars>
          <dgm:bulletEnabled val="1"/>
        </dgm:presLayoutVars>
      </dgm:prSet>
      <dgm:spPr/>
      <dgm:t>
        <a:bodyPr/>
        <a:lstStyle/>
        <a:p>
          <a:endParaRPr lang="en-US"/>
        </a:p>
      </dgm:t>
    </dgm:pt>
    <dgm:pt modelId="{9D31A3D7-ACD1-47A3-A844-EFB9B233EAF9}" type="pres">
      <dgm:prSet presAssocID="{DC5EEB84-B690-47D0-895A-CAF6D7AEE267}" presName="sibTrans" presStyleCnt="0"/>
      <dgm:spPr/>
    </dgm:pt>
    <dgm:pt modelId="{E8FA52ED-3C72-4075-81E3-CEA42765EE43}" type="pres">
      <dgm:prSet presAssocID="{5DC89D16-3001-4DF6-BE65-0C01BDA5131F}" presName="node" presStyleLbl="node1" presStyleIdx="3" presStyleCnt="4">
        <dgm:presLayoutVars>
          <dgm:bulletEnabled val="1"/>
        </dgm:presLayoutVars>
      </dgm:prSet>
      <dgm:spPr/>
      <dgm:t>
        <a:bodyPr/>
        <a:lstStyle/>
        <a:p>
          <a:endParaRPr lang="en-US"/>
        </a:p>
      </dgm:t>
    </dgm:pt>
  </dgm:ptLst>
  <dgm:cxnLst>
    <dgm:cxn modelId="{4E6244F6-2613-46C9-A49A-897A0A432EFB}" type="presOf" srcId="{679CE515-F89A-4B84-AC24-5D1D96657300}" destId="{691E79D4-CD3A-4538-BB23-A625EAA42627}" srcOrd="0" destOrd="0" presId="urn:microsoft.com/office/officeart/2005/8/layout/default"/>
    <dgm:cxn modelId="{18B7F3C1-94FE-4089-845C-FD6CAB4FE463}" srcId="{5EE69AC5-DDD0-43B3-91C8-45DED9DE7BB9}" destId="{08E04CDD-028E-448D-B519-2BDC0A4ACB10}" srcOrd="1" destOrd="0" parTransId="{A1ADCBE7-4E8C-46B0-B408-D103B97F5284}" sibTransId="{3B72F50E-9E71-4220-ADE2-DDEF8DD09AFC}"/>
    <dgm:cxn modelId="{D1CAACDE-148C-43C5-B004-027805256532}" srcId="{5EE69AC5-DDD0-43B3-91C8-45DED9DE7BB9}" destId="{8815F344-9609-43AC-A738-0BF64F5719B1}" srcOrd="0" destOrd="0" parTransId="{579AFBD8-2666-48D1-AC71-64773FC6396C}" sibTransId="{2BAABAEC-3146-43DA-8AD0-3330D2244C2D}"/>
    <dgm:cxn modelId="{C6D5AB34-7853-41A0-82B2-DD302CE5F63D}" srcId="{5EE69AC5-DDD0-43B3-91C8-45DED9DE7BB9}" destId="{5DC89D16-3001-4DF6-BE65-0C01BDA5131F}" srcOrd="3" destOrd="0" parTransId="{7362B244-F3CE-40EE-8931-DDFD31340410}" sibTransId="{85DCC1C6-9BA7-4156-B4A7-1DD1BD256FA2}"/>
    <dgm:cxn modelId="{EE013D3B-EA3C-4CE9-9E65-B87299010A18}" type="presOf" srcId="{8815F344-9609-43AC-A738-0BF64F5719B1}" destId="{FC13B5F5-A64B-4164-8311-C8D5CBE03E18}" srcOrd="0" destOrd="0" presId="urn:microsoft.com/office/officeart/2005/8/layout/default"/>
    <dgm:cxn modelId="{2A98D88A-1F7E-4FAA-86DF-00C6E0F2EC08}" srcId="{5EE69AC5-DDD0-43B3-91C8-45DED9DE7BB9}" destId="{679CE515-F89A-4B84-AC24-5D1D96657300}" srcOrd="2" destOrd="0" parTransId="{25AB709E-1997-4EA2-95BD-93FDF9320997}" sibTransId="{DC5EEB84-B690-47D0-895A-CAF6D7AEE267}"/>
    <dgm:cxn modelId="{42D44FE9-E51D-4661-A0FC-C9CB73CDE821}" type="presOf" srcId="{5DC89D16-3001-4DF6-BE65-0C01BDA5131F}" destId="{E8FA52ED-3C72-4075-81E3-CEA42765EE43}" srcOrd="0" destOrd="0" presId="urn:microsoft.com/office/officeart/2005/8/layout/default"/>
    <dgm:cxn modelId="{20A8AF74-9038-449E-99BD-8CF37F09C675}" type="presOf" srcId="{08E04CDD-028E-448D-B519-2BDC0A4ACB10}" destId="{0E4A6BAE-4D51-4037-87EA-7AB0E9150C55}" srcOrd="0" destOrd="0" presId="urn:microsoft.com/office/officeart/2005/8/layout/default"/>
    <dgm:cxn modelId="{A37975F3-1752-4FF3-A515-E612F86DA850}" type="presOf" srcId="{5EE69AC5-DDD0-43B3-91C8-45DED9DE7BB9}" destId="{3A56F6BC-9878-4B22-82CA-6E91FACEF44D}" srcOrd="0" destOrd="0" presId="urn:microsoft.com/office/officeart/2005/8/layout/default"/>
    <dgm:cxn modelId="{F56314CF-B979-46A1-B8FE-FD71ADC814F3}" type="presParOf" srcId="{3A56F6BC-9878-4B22-82CA-6E91FACEF44D}" destId="{FC13B5F5-A64B-4164-8311-C8D5CBE03E18}" srcOrd="0" destOrd="0" presId="urn:microsoft.com/office/officeart/2005/8/layout/default"/>
    <dgm:cxn modelId="{77FFCD6A-0940-468D-9A06-20399BAEFF93}" type="presParOf" srcId="{3A56F6BC-9878-4B22-82CA-6E91FACEF44D}" destId="{FD911741-5953-4FF1-9FAB-0A36B7AB597B}" srcOrd="1" destOrd="0" presId="urn:microsoft.com/office/officeart/2005/8/layout/default"/>
    <dgm:cxn modelId="{214861FD-7B23-4B78-B7D3-EEC633F9B8E6}" type="presParOf" srcId="{3A56F6BC-9878-4B22-82CA-6E91FACEF44D}" destId="{0E4A6BAE-4D51-4037-87EA-7AB0E9150C55}" srcOrd="2" destOrd="0" presId="urn:microsoft.com/office/officeart/2005/8/layout/default"/>
    <dgm:cxn modelId="{5F6B2BF2-AA96-47AF-8E36-64E6697A6925}" type="presParOf" srcId="{3A56F6BC-9878-4B22-82CA-6E91FACEF44D}" destId="{ABB5EA79-1F63-4A70-BAB7-5673542CE630}" srcOrd="3" destOrd="0" presId="urn:microsoft.com/office/officeart/2005/8/layout/default"/>
    <dgm:cxn modelId="{ED7DE8FE-1479-462B-BC7A-5122CCFA935C}" type="presParOf" srcId="{3A56F6BC-9878-4B22-82CA-6E91FACEF44D}" destId="{691E79D4-CD3A-4538-BB23-A625EAA42627}" srcOrd="4" destOrd="0" presId="urn:microsoft.com/office/officeart/2005/8/layout/default"/>
    <dgm:cxn modelId="{166DBF55-156E-4374-AAE1-87EBCE15D709}" type="presParOf" srcId="{3A56F6BC-9878-4B22-82CA-6E91FACEF44D}" destId="{9D31A3D7-ACD1-47A3-A844-EFB9B233EAF9}" srcOrd="5" destOrd="0" presId="urn:microsoft.com/office/officeart/2005/8/layout/default"/>
    <dgm:cxn modelId="{A474D48D-E35D-4A75-A235-B44DF13C3BBA}" type="presParOf" srcId="{3A56F6BC-9878-4B22-82CA-6E91FACEF44D}" destId="{E8FA52ED-3C72-4075-81E3-CEA42765EE43}"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C1248F-03CA-47D0-97E8-FB54E17AB585}"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US"/>
        </a:p>
      </dgm:t>
    </dgm:pt>
    <dgm:pt modelId="{DCC1BC04-107C-4DD1-B3C0-1964479B15B5}">
      <dgm:prSet/>
      <dgm:spPr/>
      <dgm:t>
        <a:bodyPr/>
        <a:lstStyle/>
        <a:p>
          <a:r>
            <a:rPr lang="en-US" dirty="0"/>
            <a:t>New agreements (signed and / or in the phase of formal approval by the Government) in TIDZ with a total investment volume of 188 million euros.</a:t>
          </a:r>
        </a:p>
      </dgm:t>
    </dgm:pt>
    <dgm:pt modelId="{385311D7-3DD5-489C-9810-56C7AA73DFB4}" type="parTrans" cxnId="{E2B164E5-AC21-4B63-9085-8621E9837C62}">
      <dgm:prSet/>
      <dgm:spPr/>
      <dgm:t>
        <a:bodyPr/>
        <a:lstStyle/>
        <a:p>
          <a:endParaRPr lang="en-US"/>
        </a:p>
      </dgm:t>
    </dgm:pt>
    <dgm:pt modelId="{A558E271-1E64-48D9-A0F7-7074CE885234}" type="sibTrans" cxnId="{E2B164E5-AC21-4B63-9085-8621E9837C62}">
      <dgm:prSet/>
      <dgm:spPr/>
      <dgm:t>
        <a:bodyPr/>
        <a:lstStyle/>
        <a:p>
          <a:endParaRPr lang="en-US"/>
        </a:p>
      </dgm:t>
    </dgm:pt>
    <dgm:pt modelId="{F915A203-1162-47CE-BC4B-EEA660866B7C}">
      <dgm:prSet/>
      <dgm:spPr/>
      <dgm:t>
        <a:bodyPr/>
        <a:lstStyle/>
        <a:p>
          <a:r>
            <a:rPr lang="en-US" dirty="0"/>
            <a:t>Creation of 2700new jobs</a:t>
          </a:r>
        </a:p>
      </dgm:t>
    </dgm:pt>
    <dgm:pt modelId="{6D4716D2-28B6-48C0-8977-AD064AB3C8DF}" type="parTrans" cxnId="{654F4F37-C9EA-4E85-98D7-0DD427613FD4}">
      <dgm:prSet/>
      <dgm:spPr/>
      <dgm:t>
        <a:bodyPr/>
        <a:lstStyle/>
        <a:p>
          <a:endParaRPr lang="en-US"/>
        </a:p>
      </dgm:t>
    </dgm:pt>
    <dgm:pt modelId="{FFB8FA6C-CA83-4F2B-B8CD-E7E2A08A5C6D}" type="sibTrans" cxnId="{654F4F37-C9EA-4E85-98D7-0DD427613FD4}">
      <dgm:prSet/>
      <dgm:spPr/>
      <dgm:t>
        <a:bodyPr/>
        <a:lstStyle/>
        <a:p>
          <a:endParaRPr lang="en-US"/>
        </a:p>
      </dgm:t>
    </dgm:pt>
    <dgm:pt modelId="{A812A650-6472-4CF9-8A6F-295C548E0A68}" type="pres">
      <dgm:prSet presAssocID="{C2C1248F-03CA-47D0-97E8-FB54E17AB585}" presName="root" presStyleCnt="0">
        <dgm:presLayoutVars>
          <dgm:dir/>
          <dgm:resizeHandles val="exact"/>
        </dgm:presLayoutVars>
      </dgm:prSet>
      <dgm:spPr/>
      <dgm:t>
        <a:bodyPr/>
        <a:lstStyle/>
        <a:p>
          <a:endParaRPr lang="en-US"/>
        </a:p>
      </dgm:t>
    </dgm:pt>
    <dgm:pt modelId="{A7F63A22-775B-453F-9C03-6EF8FED4FF52}" type="pres">
      <dgm:prSet presAssocID="{DCC1BC04-107C-4DD1-B3C0-1964479B15B5}" presName="compNode" presStyleCnt="0"/>
      <dgm:spPr/>
    </dgm:pt>
    <dgm:pt modelId="{7F88CE6E-C56A-465E-811B-A2821D668538}" type="pres">
      <dgm:prSet presAssocID="{DCC1BC04-107C-4DD1-B3C0-1964479B15B5}" presName="bgRect" presStyleLbl="bgShp" presStyleIdx="0" presStyleCnt="2"/>
      <dgm:spPr/>
    </dgm:pt>
    <dgm:pt modelId="{D6580561-17B8-4299-A6B6-1F8391FE8B48}" type="pres">
      <dgm:prSet presAssocID="{DCC1BC04-107C-4DD1-B3C0-1964479B15B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oins"/>
        </a:ext>
      </dgm:extLst>
    </dgm:pt>
    <dgm:pt modelId="{50553925-6F87-4BC7-9431-F8B4974F64CF}" type="pres">
      <dgm:prSet presAssocID="{DCC1BC04-107C-4DD1-B3C0-1964479B15B5}" presName="spaceRect" presStyleCnt="0"/>
      <dgm:spPr/>
    </dgm:pt>
    <dgm:pt modelId="{A80E59A9-ABC8-4169-8B4A-8FE684784BC8}" type="pres">
      <dgm:prSet presAssocID="{DCC1BC04-107C-4DD1-B3C0-1964479B15B5}" presName="parTx" presStyleLbl="revTx" presStyleIdx="0" presStyleCnt="2">
        <dgm:presLayoutVars>
          <dgm:chMax val="0"/>
          <dgm:chPref val="0"/>
        </dgm:presLayoutVars>
      </dgm:prSet>
      <dgm:spPr/>
      <dgm:t>
        <a:bodyPr/>
        <a:lstStyle/>
        <a:p>
          <a:endParaRPr lang="en-US"/>
        </a:p>
      </dgm:t>
    </dgm:pt>
    <dgm:pt modelId="{658B9F98-0216-452E-BF44-3D0DF99001E3}" type="pres">
      <dgm:prSet presAssocID="{A558E271-1E64-48D9-A0F7-7074CE885234}" presName="sibTrans" presStyleCnt="0"/>
      <dgm:spPr/>
    </dgm:pt>
    <dgm:pt modelId="{0F8FB75F-3313-49FE-96E8-4492B6A13816}" type="pres">
      <dgm:prSet presAssocID="{F915A203-1162-47CE-BC4B-EEA660866B7C}" presName="compNode" presStyleCnt="0"/>
      <dgm:spPr/>
    </dgm:pt>
    <dgm:pt modelId="{3C29D237-6FCD-4E62-9B04-46B8310F29A4}" type="pres">
      <dgm:prSet presAssocID="{F915A203-1162-47CE-BC4B-EEA660866B7C}" presName="bgRect" presStyleLbl="bgShp" presStyleIdx="1" presStyleCnt="2"/>
      <dgm:spPr/>
    </dgm:pt>
    <dgm:pt modelId="{C783B0B5-0426-4C30-9633-F6126B4E19D1}" type="pres">
      <dgm:prSet presAssocID="{F915A203-1162-47CE-BC4B-EEA660866B7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Group of people outline"/>
        </a:ext>
      </dgm:extLst>
    </dgm:pt>
    <dgm:pt modelId="{B18DF671-0FB1-4D5F-BF77-BEA36F625023}" type="pres">
      <dgm:prSet presAssocID="{F915A203-1162-47CE-BC4B-EEA660866B7C}" presName="spaceRect" presStyleCnt="0"/>
      <dgm:spPr/>
    </dgm:pt>
    <dgm:pt modelId="{E9E76699-5F2B-4E96-8019-40EEF4006C3C}" type="pres">
      <dgm:prSet presAssocID="{F915A203-1162-47CE-BC4B-EEA660866B7C}" presName="parTx" presStyleLbl="revTx" presStyleIdx="1" presStyleCnt="2">
        <dgm:presLayoutVars>
          <dgm:chMax val="0"/>
          <dgm:chPref val="0"/>
        </dgm:presLayoutVars>
      </dgm:prSet>
      <dgm:spPr/>
      <dgm:t>
        <a:bodyPr/>
        <a:lstStyle/>
        <a:p>
          <a:endParaRPr lang="en-US"/>
        </a:p>
      </dgm:t>
    </dgm:pt>
  </dgm:ptLst>
  <dgm:cxnLst>
    <dgm:cxn modelId="{E2B164E5-AC21-4B63-9085-8621E9837C62}" srcId="{C2C1248F-03CA-47D0-97E8-FB54E17AB585}" destId="{DCC1BC04-107C-4DD1-B3C0-1964479B15B5}" srcOrd="0" destOrd="0" parTransId="{385311D7-3DD5-489C-9810-56C7AA73DFB4}" sibTransId="{A558E271-1E64-48D9-A0F7-7074CE885234}"/>
    <dgm:cxn modelId="{654F4F37-C9EA-4E85-98D7-0DD427613FD4}" srcId="{C2C1248F-03CA-47D0-97E8-FB54E17AB585}" destId="{F915A203-1162-47CE-BC4B-EEA660866B7C}" srcOrd="1" destOrd="0" parTransId="{6D4716D2-28B6-48C0-8977-AD064AB3C8DF}" sibTransId="{FFB8FA6C-CA83-4F2B-B8CD-E7E2A08A5C6D}"/>
    <dgm:cxn modelId="{A50A01D6-5C88-450D-8B4F-139B1CC5C963}" type="presOf" srcId="{C2C1248F-03CA-47D0-97E8-FB54E17AB585}" destId="{A812A650-6472-4CF9-8A6F-295C548E0A68}" srcOrd="0" destOrd="0" presId="urn:microsoft.com/office/officeart/2018/2/layout/IconVerticalSolidList"/>
    <dgm:cxn modelId="{A9EBC862-9D0A-4C55-BA68-5A97BA9F7DD1}" type="presOf" srcId="{F915A203-1162-47CE-BC4B-EEA660866B7C}" destId="{E9E76699-5F2B-4E96-8019-40EEF4006C3C}" srcOrd="0" destOrd="0" presId="urn:microsoft.com/office/officeart/2018/2/layout/IconVerticalSolidList"/>
    <dgm:cxn modelId="{84938DE0-A961-44E1-B25D-A1819AF33466}" type="presOf" srcId="{DCC1BC04-107C-4DD1-B3C0-1964479B15B5}" destId="{A80E59A9-ABC8-4169-8B4A-8FE684784BC8}" srcOrd="0" destOrd="0" presId="urn:microsoft.com/office/officeart/2018/2/layout/IconVerticalSolidList"/>
    <dgm:cxn modelId="{37B0F1FA-794F-4201-8D87-49C202FD4DE9}" type="presParOf" srcId="{A812A650-6472-4CF9-8A6F-295C548E0A68}" destId="{A7F63A22-775B-453F-9C03-6EF8FED4FF52}" srcOrd="0" destOrd="0" presId="urn:microsoft.com/office/officeart/2018/2/layout/IconVerticalSolidList"/>
    <dgm:cxn modelId="{3B116B26-746C-4D71-ADF5-5CA36EECC5F5}" type="presParOf" srcId="{A7F63A22-775B-453F-9C03-6EF8FED4FF52}" destId="{7F88CE6E-C56A-465E-811B-A2821D668538}" srcOrd="0" destOrd="0" presId="urn:microsoft.com/office/officeart/2018/2/layout/IconVerticalSolidList"/>
    <dgm:cxn modelId="{AE0626C5-0273-465A-9A3C-4257B6FC05DB}" type="presParOf" srcId="{A7F63A22-775B-453F-9C03-6EF8FED4FF52}" destId="{D6580561-17B8-4299-A6B6-1F8391FE8B48}" srcOrd="1" destOrd="0" presId="urn:microsoft.com/office/officeart/2018/2/layout/IconVerticalSolidList"/>
    <dgm:cxn modelId="{CD192607-5FBD-4E15-8C0F-A3D56ABAF93B}" type="presParOf" srcId="{A7F63A22-775B-453F-9C03-6EF8FED4FF52}" destId="{50553925-6F87-4BC7-9431-F8B4974F64CF}" srcOrd="2" destOrd="0" presId="urn:microsoft.com/office/officeart/2018/2/layout/IconVerticalSolidList"/>
    <dgm:cxn modelId="{9B5ABD0C-1831-4893-BE25-86560B64824E}" type="presParOf" srcId="{A7F63A22-775B-453F-9C03-6EF8FED4FF52}" destId="{A80E59A9-ABC8-4169-8B4A-8FE684784BC8}" srcOrd="3" destOrd="0" presId="urn:microsoft.com/office/officeart/2018/2/layout/IconVerticalSolidList"/>
    <dgm:cxn modelId="{C018A6ED-B121-494B-AF1C-5C09EF1B7D6A}" type="presParOf" srcId="{A812A650-6472-4CF9-8A6F-295C548E0A68}" destId="{658B9F98-0216-452E-BF44-3D0DF99001E3}" srcOrd="1" destOrd="0" presId="urn:microsoft.com/office/officeart/2018/2/layout/IconVerticalSolidList"/>
    <dgm:cxn modelId="{38BC47FD-DB48-4FA2-B5F7-C9BE142E2CD9}" type="presParOf" srcId="{A812A650-6472-4CF9-8A6F-295C548E0A68}" destId="{0F8FB75F-3313-49FE-96E8-4492B6A13816}" srcOrd="2" destOrd="0" presId="urn:microsoft.com/office/officeart/2018/2/layout/IconVerticalSolidList"/>
    <dgm:cxn modelId="{9195734C-1ADE-43AD-BBFC-712FC7090925}" type="presParOf" srcId="{0F8FB75F-3313-49FE-96E8-4492B6A13816}" destId="{3C29D237-6FCD-4E62-9B04-46B8310F29A4}" srcOrd="0" destOrd="0" presId="urn:microsoft.com/office/officeart/2018/2/layout/IconVerticalSolidList"/>
    <dgm:cxn modelId="{76C5BB89-6296-4370-BB57-F5871310AB49}" type="presParOf" srcId="{0F8FB75F-3313-49FE-96E8-4492B6A13816}" destId="{C783B0B5-0426-4C30-9633-F6126B4E19D1}" srcOrd="1" destOrd="0" presId="urn:microsoft.com/office/officeart/2018/2/layout/IconVerticalSolidList"/>
    <dgm:cxn modelId="{559AF1F2-781F-4DEC-82A0-D736873C3852}" type="presParOf" srcId="{0F8FB75F-3313-49FE-96E8-4492B6A13816}" destId="{B18DF671-0FB1-4D5F-BF77-BEA36F625023}" srcOrd="2" destOrd="0" presId="urn:microsoft.com/office/officeart/2018/2/layout/IconVerticalSolidList"/>
    <dgm:cxn modelId="{CEEC02FE-7C1B-4D0A-8FD5-EC7F21E6C01C}" type="presParOf" srcId="{0F8FB75F-3313-49FE-96E8-4492B6A13816}" destId="{E9E76699-5F2B-4E96-8019-40EEF4006C3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2C1248F-03CA-47D0-97E8-FB54E17AB585}"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US"/>
        </a:p>
      </dgm:t>
    </dgm:pt>
    <dgm:pt modelId="{DCC1BC04-107C-4DD1-B3C0-1964479B15B5}">
      <dgm:prSet/>
      <dgm:spPr/>
      <dgm:t>
        <a:bodyPr/>
        <a:lstStyle/>
        <a:p>
          <a:r>
            <a:rPr lang="en-US" dirty="0"/>
            <a:t>1 billion </a:t>
          </a:r>
          <a:r>
            <a:rPr lang="en-US" dirty="0" err="1"/>
            <a:t>eur.</a:t>
          </a:r>
          <a:r>
            <a:rPr lang="en-US" dirty="0"/>
            <a:t> investment volume and creation of 14,000 jobs in the next 3 years</a:t>
          </a:r>
        </a:p>
      </dgm:t>
    </dgm:pt>
    <dgm:pt modelId="{385311D7-3DD5-489C-9810-56C7AA73DFB4}" type="parTrans" cxnId="{E2B164E5-AC21-4B63-9085-8621E9837C62}">
      <dgm:prSet/>
      <dgm:spPr/>
      <dgm:t>
        <a:bodyPr/>
        <a:lstStyle/>
        <a:p>
          <a:endParaRPr lang="en-US"/>
        </a:p>
      </dgm:t>
    </dgm:pt>
    <dgm:pt modelId="{A558E271-1E64-48D9-A0F7-7074CE885234}" type="sibTrans" cxnId="{E2B164E5-AC21-4B63-9085-8621E9837C62}">
      <dgm:prSet/>
      <dgm:spPr/>
      <dgm:t>
        <a:bodyPr/>
        <a:lstStyle/>
        <a:p>
          <a:endParaRPr lang="en-US"/>
        </a:p>
      </dgm:t>
    </dgm:pt>
    <dgm:pt modelId="{F915A203-1162-47CE-BC4B-EEA660866B7C}">
      <dgm:prSet/>
      <dgm:spPr/>
      <dgm:t>
        <a:bodyPr/>
        <a:lstStyle/>
        <a:p>
          <a:r>
            <a:rPr lang="en-US"/>
            <a:t>We are currently negotiating with 30 companies - a total investment volume of 500 million and creation of 8,500 new jobs</a:t>
          </a:r>
        </a:p>
      </dgm:t>
    </dgm:pt>
    <dgm:pt modelId="{6D4716D2-28B6-48C0-8977-AD064AB3C8DF}" type="parTrans" cxnId="{654F4F37-C9EA-4E85-98D7-0DD427613FD4}">
      <dgm:prSet/>
      <dgm:spPr/>
      <dgm:t>
        <a:bodyPr/>
        <a:lstStyle/>
        <a:p>
          <a:endParaRPr lang="en-US"/>
        </a:p>
      </dgm:t>
    </dgm:pt>
    <dgm:pt modelId="{FFB8FA6C-CA83-4F2B-B8CD-E7E2A08A5C6D}" type="sibTrans" cxnId="{654F4F37-C9EA-4E85-98D7-0DD427613FD4}">
      <dgm:prSet/>
      <dgm:spPr/>
      <dgm:t>
        <a:bodyPr/>
        <a:lstStyle/>
        <a:p>
          <a:endParaRPr lang="en-US"/>
        </a:p>
      </dgm:t>
    </dgm:pt>
    <dgm:pt modelId="{A812A650-6472-4CF9-8A6F-295C548E0A68}" type="pres">
      <dgm:prSet presAssocID="{C2C1248F-03CA-47D0-97E8-FB54E17AB585}" presName="root" presStyleCnt="0">
        <dgm:presLayoutVars>
          <dgm:dir/>
          <dgm:resizeHandles val="exact"/>
        </dgm:presLayoutVars>
      </dgm:prSet>
      <dgm:spPr/>
      <dgm:t>
        <a:bodyPr/>
        <a:lstStyle/>
        <a:p>
          <a:endParaRPr lang="en-US"/>
        </a:p>
      </dgm:t>
    </dgm:pt>
    <dgm:pt modelId="{A7F63A22-775B-453F-9C03-6EF8FED4FF52}" type="pres">
      <dgm:prSet presAssocID="{DCC1BC04-107C-4DD1-B3C0-1964479B15B5}" presName="compNode" presStyleCnt="0"/>
      <dgm:spPr/>
    </dgm:pt>
    <dgm:pt modelId="{7F88CE6E-C56A-465E-811B-A2821D668538}" type="pres">
      <dgm:prSet presAssocID="{DCC1BC04-107C-4DD1-B3C0-1964479B15B5}" presName="bgRect" presStyleLbl="bgShp" presStyleIdx="0" presStyleCnt="2"/>
      <dgm:spPr/>
    </dgm:pt>
    <dgm:pt modelId="{D6580561-17B8-4299-A6B6-1F8391FE8B48}" type="pres">
      <dgm:prSet presAssocID="{DCC1BC04-107C-4DD1-B3C0-1964479B15B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oins"/>
        </a:ext>
      </dgm:extLst>
    </dgm:pt>
    <dgm:pt modelId="{50553925-6F87-4BC7-9431-F8B4974F64CF}" type="pres">
      <dgm:prSet presAssocID="{DCC1BC04-107C-4DD1-B3C0-1964479B15B5}" presName="spaceRect" presStyleCnt="0"/>
      <dgm:spPr/>
    </dgm:pt>
    <dgm:pt modelId="{A80E59A9-ABC8-4169-8B4A-8FE684784BC8}" type="pres">
      <dgm:prSet presAssocID="{DCC1BC04-107C-4DD1-B3C0-1964479B15B5}" presName="parTx" presStyleLbl="revTx" presStyleIdx="0" presStyleCnt="2">
        <dgm:presLayoutVars>
          <dgm:chMax val="0"/>
          <dgm:chPref val="0"/>
        </dgm:presLayoutVars>
      </dgm:prSet>
      <dgm:spPr/>
      <dgm:t>
        <a:bodyPr/>
        <a:lstStyle/>
        <a:p>
          <a:endParaRPr lang="en-US"/>
        </a:p>
      </dgm:t>
    </dgm:pt>
    <dgm:pt modelId="{658B9F98-0216-452E-BF44-3D0DF99001E3}" type="pres">
      <dgm:prSet presAssocID="{A558E271-1E64-48D9-A0F7-7074CE885234}" presName="sibTrans" presStyleCnt="0"/>
      <dgm:spPr/>
    </dgm:pt>
    <dgm:pt modelId="{0F8FB75F-3313-49FE-96E8-4492B6A13816}" type="pres">
      <dgm:prSet presAssocID="{F915A203-1162-47CE-BC4B-EEA660866B7C}" presName="compNode" presStyleCnt="0"/>
      <dgm:spPr/>
    </dgm:pt>
    <dgm:pt modelId="{3C29D237-6FCD-4E62-9B04-46B8310F29A4}" type="pres">
      <dgm:prSet presAssocID="{F915A203-1162-47CE-BC4B-EEA660866B7C}" presName="bgRect" presStyleLbl="bgShp" presStyleIdx="1" presStyleCnt="2"/>
      <dgm:spPr/>
    </dgm:pt>
    <dgm:pt modelId="{C783B0B5-0426-4C30-9633-F6126B4E19D1}" type="pres">
      <dgm:prSet presAssocID="{F915A203-1162-47CE-BC4B-EEA660866B7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Dollar"/>
        </a:ext>
      </dgm:extLst>
    </dgm:pt>
    <dgm:pt modelId="{B18DF671-0FB1-4D5F-BF77-BEA36F625023}" type="pres">
      <dgm:prSet presAssocID="{F915A203-1162-47CE-BC4B-EEA660866B7C}" presName="spaceRect" presStyleCnt="0"/>
      <dgm:spPr/>
    </dgm:pt>
    <dgm:pt modelId="{E9E76699-5F2B-4E96-8019-40EEF4006C3C}" type="pres">
      <dgm:prSet presAssocID="{F915A203-1162-47CE-BC4B-EEA660866B7C}" presName="parTx" presStyleLbl="revTx" presStyleIdx="1" presStyleCnt="2">
        <dgm:presLayoutVars>
          <dgm:chMax val="0"/>
          <dgm:chPref val="0"/>
        </dgm:presLayoutVars>
      </dgm:prSet>
      <dgm:spPr/>
      <dgm:t>
        <a:bodyPr/>
        <a:lstStyle/>
        <a:p>
          <a:endParaRPr lang="en-US"/>
        </a:p>
      </dgm:t>
    </dgm:pt>
  </dgm:ptLst>
  <dgm:cxnLst>
    <dgm:cxn modelId="{E2B164E5-AC21-4B63-9085-8621E9837C62}" srcId="{C2C1248F-03CA-47D0-97E8-FB54E17AB585}" destId="{DCC1BC04-107C-4DD1-B3C0-1964479B15B5}" srcOrd="0" destOrd="0" parTransId="{385311D7-3DD5-489C-9810-56C7AA73DFB4}" sibTransId="{A558E271-1E64-48D9-A0F7-7074CE885234}"/>
    <dgm:cxn modelId="{654F4F37-C9EA-4E85-98D7-0DD427613FD4}" srcId="{C2C1248F-03CA-47D0-97E8-FB54E17AB585}" destId="{F915A203-1162-47CE-BC4B-EEA660866B7C}" srcOrd="1" destOrd="0" parTransId="{6D4716D2-28B6-48C0-8977-AD064AB3C8DF}" sibTransId="{FFB8FA6C-CA83-4F2B-B8CD-E7E2A08A5C6D}"/>
    <dgm:cxn modelId="{A50A01D6-5C88-450D-8B4F-139B1CC5C963}" type="presOf" srcId="{C2C1248F-03CA-47D0-97E8-FB54E17AB585}" destId="{A812A650-6472-4CF9-8A6F-295C548E0A68}" srcOrd="0" destOrd="0" presId="urn:microsoft.com/office/officeart/2018/2/layout/IconVerticalSolidList"/>
    <dgm:cxn modelId="{A9EBC862-9D0A-4C55-BA68-5A97BA9F7DD1}" type="presOf" srcId="{F915A203-1162-47CE-BC4B-EEA660866B7C}" destId="{E9E76699-5F2B-4E96-8019-40EEF4006C3C}" srcOrd="0" destOrd="0" presId="urn:microsoft.com/office/officeart/2018/2/layout/IconVerticalSolidList"/>
    <dgm:cxn modelId="{84938DE0-A961-44E1-B25D-A1819AF33466}" type="presOf" srcId="{DCC1BC04-107C-4DD1-B3C0-1964479B15B5}" destId="{A80E59A9-ABC8-4169-8B4A-8FE684784BC8}" srcOrd="0" destOrd="0" presId="urn:microsoft.com/office/officeart/2018/2/layout/IconVerticalSolidList"/>
    <dgm:cxn modelId="{37B0F1FA-794F-4201-8D87-49C202FD4DE9}" type="presParOf" srcId="{A812A650-6472-4CF9-8A6F-295C548E0A68}" destId="{A7F63A22-775B-453F-9C03-6EF8FED4FF52}" srcOrd="0" destOrd="0" presId="urn:microsoft.com/office/officeart/2018/2/layout/IconVerticalSolidList"/>
    <dgm:cxn modelId="{3B116B26-746C-4D71-ADF5-5CA36EECC5F5}" type="presParOf" srcId="{A7F63A22-775B-453F-9C03-6EF8FED4FF52}" destId="{7F88CE6E-C56A-465E-811B-A2821D668538}" srcOrd="0" destOrd="0" presId="urn:microsoft.com/office/officeart/2018/2/layout/IconVerticalSolidList"/>
    <dgm:cxn modelId="{AE0626C5-0273-465A-9A3C-4257B6FC05DB}" type="presParOf" srcId="{A7F63A22-775B-453F-9C03-6EF8FED4FF52}" destId="{D6580561-17B8-4299-A6B6-1F8391FE8B48}" srcOrd="1" destOrd="0" presId="urn:microsoft.com/office/officeart/2018/2/layout/IconVerticalSolidList"/>
    <dgm:cxn modelId="{CD192607-5FBD-4E15-8C0F-A3D56ABAF93B}" type="presParOf" srcId="{A7F63A22-775B-453F-9C03-6EF8FED4FF52}" destId="{50553925-6F87-4BC7-9431-F8B4974F64CF}" srcOrd="2" destOrd="0" presId="urn:microsoft.com/office/officeart/2018/2/layout/IconVerticalSolidList"/>
    <dgm:cxn modelId="{9B5ABD0C-1831-4893-BE25-86560B64824E}" type="presParOf" srcId="{A7F63A22-775B-453F-9C03-6EF8FED4FF52}" destId="{A80E59A9-ABC8-4169-8B4A-8FE684784BC8}" srcOrd="3" destOrd="0" presId="urn:microsoft.com/office/officeart/2018/2/layout/IconVerticalSolidList"/>
    <dgm:cxn modelId="{C018A6ED-B121-494B-AF1C-5C09EF1B7D6A}" type="presParOf" srcId="{A812A650-6472-4CF9-8A6F-295C548E0A68}" destId="{658B9F98-0216-452E-BF44-3D0DF99001E3}" srcOrd="1" destOrd="0" presId="urn:microsoft.com/office/officeart/2018/2/layout/IconVerticalSolidList"/>
    <dgm:cxn modelId="{38BC47FD-DB48-4FA2-B5F7-C9BE142E2CD9}" type="presParOf" srcId="{A812A650-6472-4CF9-8A6F-295C548E0A68}" destId="{0F8FB75F-3313-49FE-96E8-4492B6A13816}" srcOrd="2" destOrd="0" presId="urn:microsoft.com/office/officeart/2018/2/layout/IconVerticalSolidList"/>
    <dgm:cxn modelId="{9195734C-1ADE-43AD-BBFC-712FC7090925}" type="presParOf" srcId="{0F8FB75F-3313-49FE-96E8-4492B6A13816}" destId="{3C29D237-6FCD-4E62-9B04-46B8310F29A4}" srcOrd="0" destOrd="0" presId="urn:microsoft.com/office/officeart/2018/2/layout/IconVerticalSolidList"/>
    <dgm:cxn modelId="{76C5BB89-6296-4370-BB57-F5871310AB49}" type="presParOf" srcId="{0F8FB75F-3313-49FE-96E8-4492B6A13816}" destId="{C783B0B5-0426-4C30-9633-F6126B4E19D1}" srcOrd="1" destOrd="0" presId="urn:microsoft.com/office/officeart/2018/2/layout/IconVerticalSolidList"/>
    <dgm:cxn modelId="{559AF1F2-781F-4DEC-82A0-D736873C3852}" type="presParOf" srcId="{0F8FB75F-3313-49FE-96E8-4492B6A13816}" destId="{B18DF671-0FB1-4D5F-BF77-BEA36F625023}" srcOrd="2" destOrd="0" presId="urn:microsoft.com/office/officeart/2018/2/layout/IconVerticalSolidList"/>
    <dgm:cxn modelId="{CEEC02FE-7C1B-4D0A-8FD5-EC7F21E6C01C}" type="presParOf" srcId="{0F8FB75F-3313-49FE-96E8-4492B6A13816}" destId="{E9E76699-5F2B-4E96-8019-40EEF4006C3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64FE5-62A8-47EF-A95A-3CBD3F0E1028}">
      <dsp:nvSpPr>
        <dsp:cNvPr id="0" name=""/>
        <dsp:cNvSpPr/>
      </dsp:nvSpPr>
      <dsp:spPr>
        <a:xfrm>
          <a:off x="0" y="0"/>
          <a:ext cx="3822189"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891A719-D17E-4A8F-BEFA-5AD820A25E27}">
      <dsp:nvSpPr>
        <dsp:cNvPr id="0" name=""/>
        <dsp:cNvSpPr/>
      </dsp:nvSpPr>
      <dsp:spPr>
        <a:xfrm>
          <a:off x="0" y="0"/>
          <a:ext cx="3822189" cy="1871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latin typeface="+mj-lt"/>
            </a:rPr>
            <a:t>TIDZ is the focal point for investors seeking support to invest in North Macedonia free economic and industrial zones. </a:t>
          </a:r>
        </a:p>
      </dsp:txBody>
      <dsp:txXfrm>
        <a:off x="0" y="0"/>
        <a:ext cx="3822189" cy="1871381"/>
      </dsp:txXfrm>
    </dsp:sp>
    <dsp:sp modelId="{779C51D4-9EEF-49BB-A6CB-744B9A3A9525}">
      <dsp:nvSpPr>
        <dsp:cNvPr id="0" name=""/>
        <dsp:cNvSpPr/>
      </dsp:nvSpPr>
      <dsp:spPr>
        <a:xfrm>
          <a:off x="0" y="1871381"/>
          <a:ext cx="3822189" cy="0"/>
        </a:xfrm>
        <a:prstGeom prst="lin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239A3DE-CEB3-4308-B49D-6D3A6A33CC6D}">
      <dsp:nvSpPr>
        <dsp:cNvPr id="0" name=""/>
        <dsp:cNvSpPr/>
      </dsp:nvSpPr>
      <dsp:spPr>
        <a:xfrm>
          <a:off x="0" y="1871381"/>
          <a:ext cx="3822189" cy="1871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a:latin typeface="+mj-lt"/>
            </a:rPr>
            <a:t>14 free economic zones</a:t>
          </a:r>
          <a:r>
            <a:rPr lang="en-US" sz="2400" kern="1200" dirty="0">
              <a:latin typeface="+mj-lt"/>
            </a:rPr>
            <a:t> available with ready-to-use infrastructure and other favorable conditions. </a:t>
          </a:r>
        </a:p>
      </dsp:txBody>
      <dsp:txXfrm>
        <a:off x="0" y="1871381"/>
        <a:ext cx="3822189" cy="18713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44D3F-3521-46CC-90C0-AE71A064972C}">
      <dsp:nvSpPr>
        <dsp:cNvPr id="0" name=""/>
        <dsp:cNvSpPr/>
      </dsp:nvSpPr>
      <dsp:spPr>
        <a:xfrm>
          <a:off x="0" y="658944"/>
          <a:ext cx="5314543" cy="31180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b="1" kern="1200"/>
            <a:t>DIRECTORATE FOR TECHNOLOGICAL INDUSTRIAL DEVELOPMENT ZONES</a:t>
          </a:r>
          <a:endParaRPr lang="en-US" sz="1300" kern="1200"/>
        </a:p>
      </dsp:txBody>
      <dsp:txXfrm>
        <a:off x="15221" y="674165"/>
        <a:ext cx="5284101" cy="281363"/>
      </dsp:txXfrm>
    </dsp:sp>
    <dsp:sp modelId="{D9083777-B305-4C35-A5C0-530E3352DC03}">
      <dsp:nvSpPr>
        <dsp:cNvPr id="0" name=""/>
        <dsp:cNvSpPr/>
      </dsp:nvSpPr>
      <dsp:spPr>
        <a:xfrm>
          <a:off x="0" y="1008189"/>
          <a:ext cx="5314543" cy="311805"/>
        </a:xfrm>
        <a:prstGeom prst="round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a:t>Partizanski Odredi 2</a:t>
          </a:r>
          <a:r>
            <a:rPr lang="mk-MK" sz="1300" kern="1200"/>
            <a:t>, </a:t>
          </a:r>
          <a:r>
            <a:rPr lang="en-US" sz="1300" kern="1200"/>
            <a:t>PO Box 311</a:t>
          </a:r>
        </a:p>
      </dsp:txBody>
      <dsp:txXfrm>
        <a:off x="15221" y="1023410"/>
        <a:ext cx="5284101" cy="281363"/>
      </dsp:txXfrm>
    </dsp:sp>
    <dsp:sp modelId="{74E1D6D0-E6E6-421A-A258-99902D0DA836}">
      <dsp:nvSpPr>
        <dsp:cNvPr id="0" name=""/>
        <dsp:cNvSpPr/>
      </dsp:nvSpPr>
      <dsp:spPr>
        <a:xfrm>
          <a:off x="0" y="1357435"/>
          <a:ext cx="5314543" cy="311805"/>
        </a:xfrm>
        <a:prstGeom prst="round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a:t>1000 Skopje</a:t>
          </a:r>
          <a:r>
            <a:rPr lang="mk-MK" sz="1300" kern="1200"/>
            <a:t>, </a:t>
          </a:r>
          <a:r>
            <a:rPr lang="en-US" sz="1300" kern="1200"/>
            <a:t>Republic of North Macedonia</a:t>
          </a:r>
        </a:p>
      </dsp:txBody>
      <dsp:txXfrm>
        <a:off x="15221" y="1372656"/>
        <a:ext cx="5284101" cy="281363"/>
      </dsp:txXfrm>
    </dsp:sp>
    <dsp:sp modelId="{FDBEAF5B-8530-4A51-AC9F-F9D0E7BE2586}">
      <dsp:nvSpPr>
        <dsp:cNvPr id="0" name=""/>
        <dsp:cNvSpPr/>
      </dsp:nvSpPr>
      <dsp:spPr>
        <a:xfrm>
          <a:off x="0" y="1706680"/>
          <a:ext cx="5314543" cy="311805"/>
        </a:xfrm>
        <a:prstGeom prst="round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a:t>Tel.: </a:t>
          </a:r>
          <a:r>
            <a:rPr lang="mk-MK" sz="1300" kern="1200"/>
            <a:t>+ 389 2 31</a:t>
          </a:r>
          <a:r>
            <a:rPr lang="en-US" sz="1300" kern="1200"/>
            <a:t>11 166</a:t>
          </a:r>
        </a:p>
      </dsp:txBody>
      <dsp:txXfrm>
        <a:off x="15221" y="1721901"/>
        <a:ext cx="5284101" cy="281363"/>
      </dsp:txXfrm>
    </dsp:sp>
    <dsp:sp modelId="{49E6021E-AA16-4AE2-83AA-1FBEEF5FA1F4}">
      <dsp:nvSpPr>
        <dsp:cNvPr id="0" name=""/>
        <dsp:cNvSpPr/>
      </dsp:nvSpPr>
      <dsp:spPr>
        <a:xfrm>
          <a:off x="0" y="2055925"/>
          <a:ext cx="5314543" cy="311805"/>
        </a:xfrm>
        <a:prstGeom prst="round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a:t>Email: </a:t>
          </a:r>
          <a:r>
            <a:rPr lang="mk-MK" sz="1300" kern="1200"/>
            <a:t>inf</a:t>
          </a:r>
          <a:r>
            <a:rPr lang="en-US" sz="1300" kern="1200"/>
            <a:t>o@fez.gov.mk</a:t>
          </a:r>
        </a:p>
      </dsp:txBody>
      <dsp:txXfrm>
        <a:off x="15221" y="2071146"/>
        <a:ext cx="5284101" cy="281363"/>
      </dsp:txXfrm>
    </dsp:sp>
    <dsp:sp modelId="{B54CBC53-90CA-4986-8177-8D7A4CF2F7B2}">
      <dsp:nvSpPr>
        <dsp:cNvPr id="0" name=""/>
        <dsp:cNvSpPr/>
      </dsp:nvSpPr>
      <dsp:spPr>
        <a:xfrm>
          <a:off x="0" y="2405170"/>
          <a:ext cx="5314543" cy="31180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a:t>Website: www.fez.gov.mk</a:t>
          </a:r>
        </a:p>
      </dsp:txBody>
      <dsp:txXfrm>
        <a:off x="15221" y="2420391"/>
        <a:ext cx="5284101" cy="281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C88C1-7CF1-45B9-9324-958146710332}">
      <dsp:nvSpPr>
        <dsp:cNvPr id="0" name=""/>
        <dsp:cNvSpPr/>
      </dsp:nvSpPr>
      <dsp:spPr>
        <a:xfrm>
          <a:off x="0" y="820218"/>
          <a:ext cx="3414946" cy="2048967"/>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35 capacities, owned by foreign investors from USA, Canada, </a:t>
          </a:r>
          <a:r>
            <a:rPr lang="en-US" sz="2200" kern="1200" dirty="0" err="1"/>
            <a:t>S.Korea</a:t>
          </a:r>
          <a:r>
            <a:rPr lang="en-US" sz="2200" kern="1200" dirty="0"/>
            <a:t>, Germany, Italy, Turkey.. </a:t>
          </a:r>
        </a:p>
      </dsp:txBody>
      <dsp:txXfrm>
        <a:off x="0" y="820218"/>
        <a:ext cx="3414946" cy="2048967"/>
      </dsp:txXfrm>
    </dsp:sp>
    <dsp:sp modelId="{5ECF0CE8-81F0-490C-B9BF-8F635B828155}">
      <dsp:nvSpPr>
        <dsp:cNvPr id="0" name=""/>
        <dsp:cNvSpPr/>
      </dsp:nvSpPr>
      <dsp:spPr>
        <a:xfrm>
          <a:off x="3756441" y="820218"/>
          <a:ext cx="3414946" cy="2048967"/>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These companies generated approx. EUR 3 bn of exports in 2021 (record high) which equals to 47% of North Macedonia exports. </a:t>
          </a:r>
        </a:p>
      </dsp:txBody>
      <dsp:txXfrm>
        <a:off x="3756441" y="820218"/>
        <a:ext cx="3414946" cy="2048967"/>
      </dsp:txXfrm>
    </dsp:sp>
    <dsp:sp modelId="{DF6ECBAA-61F8-4D40-9B30-3E824578816E}">
      <dsp:nvSpPr>
        <dsp:cNvPr id="0" name=""/>
        <dsp:cNvSpPr/>
      </dsp:nvSpPr>
      <dsp:spPr>
        <a:xfrm>
          <a:off x="7512882" y="820218"/>
          <a:ext cx="3414946" cy="2048967"/>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The good investment conditions and support packages contributed to increased economic activities in the free zones, even in the pandemic 2020. </a:t>
          </a:r>
        </a:p>
      </dsp:txBody>
      <dsp:txXfrm>
        <a:off x="7512882" y="820218"/>
        <a:ext cx="3414946" cy="20489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0B7F1-E76D-40C6-988C-DB2163FC36D9}">
      <dsp:nvSpPr>
        <dsp:cNvPr id="0" name=""/>
        <dsp:cNvSpPr/>
      </dsp:nvSpPr>
      <dsp:spPr>
        <a:xfrm>
          <a:off x="0" y="46156"/>
          <a:ext cx="8610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a:t>Independence from 1991 </a:t>
          </a:r>
        </a:p>
      </dsp:txBody>
      <dsp:txXfrm>
        <a:off x="26930" y="73086"/>
        <a:ext cx="8556740" cy="497795"/>
      </dsp:txXfrm>
    </dsp:sp>
    <dsp:sp modelId="{CFC58359-B6D4-4D7B-9683-13E2BA1C4841}">
      <dsp:nvSpPr>
        <dsp:cNvPr id="0" name=""/>
        <dsp:cNvSpPr/>
      </dsp:nvSpPr>
      <dsp:spPr>
        <a:xfrm>
          <a:off x="0" y="664051"/>
          <a:ext cx="8610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a:t>UN member from  1993 </a:t>
          </a:r>
        </a:p>
      </dsp:txBody>
      <dsp:txXfrm>
        <a:off x="26930" y="690981"/>
        <a:ext cx="8556740" cy="497795"/>
      </dsp:txXfrm>
    </dsp:sp>
    <dsp:sp modelId="{A96B1472-83FA-4469-A54D-9C5463536713}">
      <dsp:nvSpPr>
        <dsp:cNvPr id="0" name=""/>
        <dsp:cNvSpPr/>
      </dsp:nvSpPr>
      <dsp:spPr>
        <a:xfrm>
          <a:off x="0" y="1281946"/>
          <a:ext cx="8610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a:t>Free trade agreement EU – SAA  2001</a:t>
          </a:r>
        </a:p>
      </dsp:txBody>
      <dsp:txXfrm>
        <a:off x="26930" y="1308876"/>
        <a:ext cx="8556740" cy="497795"/>
      </dsp:txXfrm>
    </dsp:sp>
    <dsp:sp modelId="{01EF29BB-2BB1-41D6-9842-067CB7CFD15F}">
      <dsp:nvSpPr>
        <dsp:cNvPr id="0" name=""/>
        <dsp:cNvSpPr/>
      </dsp:nvSpPr>
      <dsp:spPr>
        <a:xfrm>
          <a:off x="0" y="1899841"/>
          <a:ext cx="8610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a:t>Candidate status EU  -  2005 </a:t>
          </a:r>
        </a:p>
      </dsp:txBody>
      <dsp:txXfrm>
        <a:off x="26930" y="1926771"/>
        <a:ext cx="8556740" cy="497795"/>
      </dsp:txXfrm>
    </dsp:sp>
    <dsp:sp modelId="{FD670F82-210F-4707-A1BB-7568F66B1A98}">
      <dsp:nvSpPr>
        <dsp:cNvPr id="0" name=""/>
        <dsp:cNvSpPr/>
      </dsp:nvSpPr>
      <dsp:spPr>
        <a:xfrm>
          <a:off x="0" y="2517736"/>
          <a:ext cx="8610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a:t>NATO membership since 2019</a:t>
          </a:r>
        </a:p>
      </dsp:txBody>
      <dsp:txXfrm>
        <a:off x="26930" y="2544666"/>
        <a:ext cx="8556740" cy="497795"/>
      </dsp:txXfrm>
    </dsp:sp>
    <dsp:sp modelId="{A4C2CC22-3520-400F-AD2E-AF2660B991A7}">
      <dsp:nvSpPr>
        <dsp:cNvPr id="0" name=""/>
        <dsp:cNvSpPr/>
      </dsp:nvSpPr>
      <dsp:spPr>
        <a:xfrm>
          <a:off x="0" y="3135631"/>
          <a:ext cx="8610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a:t>Last Parliamentary elections 2020 (with mandate to 2024) </a:t>
          </a:r>
        </a:p>
      </dsp:txBody>
      <dsp:txXfrm>
        <a:off x="26930" y="3162561"/>
        <a:ext cx="8556740" cy="497795"/>
      </dsp:txXfrm>
    </dsp:sp>
    <dsp:sp modelId="{66242297-6778-46D8-8249-96879AD3B1F3}">
      <dsp:nvSpPr>
        <dsp:cNvPr id="0" name=""/>
        <dsp:cNvSpPr/>
      </dsp:nvSpPr>
      <dsp:spPr>
        <a:xfrm>
          <a:off x="0" y="3753526"/>
          <a:ext cx="8610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a:t>Last Presidential elections 2021 (with mandate to 2024) </a:t>
          </a:r>
        </a:p>
      </dsp:txBody>
      <dsp:txXfrm>
        <a:off x="26930" y="3780456"/>
        <a:ext cx="8556740" cy="4977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0B7F1-E76D-40C6-988C-DB2163FC36D9}">
      <dsp:nvSpPr>
        <dsp:cNvPr id="0" name=""/>
        <dsp:cNvSpPr/>
      </dsp:nvSpPr>
      <dsp:spPr>
        <a:xfrm>
          <a:off x="0" y="507"/>
          <a:ext cx="8610600" cy="8596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solidFill>
                <a:schemeClr val="bg1"/>
              </a:solidFill>
              <a:effectLst>
                <a:outerShdw blurRad="38100" dist="38100" dir="2700000" algn="tl">
                  <a:srgbClr val="C0C0C0"/>
                </a:outerShdw>
              </a:effectLst>
              <a:ea typeface="ＭＳ Ｐゴシック"/>
            </a:rPr>
            <a:t>EU – </a:t>
          </a:r>
          <a:r>
            <a:rPr lang="en-US" sz="2400" kern="1200" dirty="0">
              <a:solidFill>
                <a:schemeClr val="bg1"/>
              </a:solidFill>
              <a:ea typeface="ＭＳ Ｐゴシック"/>
            </a:rPr>
            <a:t>European Union (2</a:t>
          </a:r>
          <a:r>
            <a:rPr lang="mk-MK" sz="2400" kern="1200" dirty="0">
              <a:solidFill>
                <a:schemeClr val="bg1"/>
              </a:solidFill>
              <a:ea typeface="ＭＳ Ｐゴシック"/>
            </a:rPr>
            <a:t>7</a:t>
          </a:r>
          <a:r>
            <a:rPr lang="en-US" sz="2400" kern="1200" dirty="0">
              <a:solidFill>
                <a:schemeClr val="bg1"/>
              </a:solidFill>
              <a:ea typeface="ＭＳ Ｐゴシック"/>
            </a:rPr>
            <a:t> countries)</a:t>
          </a:r>
          <a:endParaRPr lang="en-US" sz="2400" kern="1200" dirty="0">
            <a:solidFill>
              <a:schemeClr val="bg1"/>
            </a:solidFill>
          </a:endParaRPr>
        </a:p>
      </dsp:txBody>
      <dsp:txXfrm>
        <a:off x="41965" y="42472"/>
        <a:ext cx="8526670" cy="775717"/>
      </dsp:txXfrm>
    </dsp:sp>
    <dsp:sp modelId="{CFC58359-B6D4-4D7B-9683-13E2BA1C4841}">
      <dsp:nvSpPr>
        <dsp:cNvPr id="0" name=""/>
        <dsp:cNvSpPr/>
      </dsp:nvSpPr>
      <dsp:spPr>
        <a:xfrm>
          <a:off x="0" y="873176"/>
          <a:ext cx="8610600" cy="8596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effectLst>
                <a:outerShdw blurRad="38100" dist="38100" dir="2700000" algn="tl">
                  <a:srgbClr val="C0C0C0"/>
                </a:outerShdw>
              </a:effectLst>
              <a:ea typeface="ＭＳ Ｐゴシック"/>
            </a:rPr>
            <a:t>EFTA – </a:t>
          </a:r>
          <a:r>
            <a:rPr lang="en-US" sz="2400" kern="1200" dirty="0">
              <a:ea typeface="ＭＳ Ｐゴシック"/>
            </a:rPr>
            <a:t>European Free Trade Association</a:t>
          </a:r>
          <a:r>
            <a:rPr lang="mk-MK" sz="2400" kern="1200" dirty="0">
              <a:ea typeface="ＭＳ Ｐゴシック"/>
            </a:rPr>
            <a:t> </a:t>
          </a:r>
          <a:r>
            <a:rPr lang="en-US" sz="2400" kern="1200" dirty="0">
              <a:ea typeface="ＭＳ Ｐゴシック"/>
            </a:rPr>
            <a:t>(4 countries)</a:t>
          </a:r>
          <a:endParaRPr lang="en-US" sz="2400" kern="1200" dirty="0"/>
        </a:p>
      </dsp:txBody>
      <dsp:txXfrm>
        <a:off x="41965" y="915141"/>
        <a:ext cx="8526670" cy="775717"/>
      </dsp:txXfrm>
    </dsp:sp>
    <dsp:sp modelId="{A96B1472-83FA-4469-A54D-9C5463536713}">
      <dsp:nvSpPr>
        <dsp:cNvPr id="0" name=""/>
        <dsp:cNvSpPr/>
      </dsp:nvSpPr>
      <dsp:spPr>
        <a:xfrm>
          <a:off x="0" y="1745845"/>
          <a:ext cx="8610600" cy="8596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effectLst>
                <a:outerShdw blurRad="38100" dist="38100" dir="2700000" algn="tl">
                  <a:srgbClr val="C0C0C0"/>
                </a:outerShdw>
              </a:effectLst>
              <a:ea typeface="ＭＳ Ｐゴシック"/>
            </a:rPr>
            <a:t>CEFTA – </a:t>
          </a:r>
          <a:r>
            <a:rPr lang="en-US" sz="2400" kern="1200" dirty="0">
              <a:ea typeface="ＭＳ Ｐゴシック"/>
            </a:rPr>
            <a:t>Central European Free Trade</a:t>
          </a:r>
          <a:r>
            <a:rPr lang="mk-MK" sz="2400" kern="1200" dirty="0">
              <a:ea typeface="ＭＳ Ｐゴシック"/>
            </a:rPr>
            <a:t> </a:t>
          </a:r>
          <a:r>
            <a:rPr lang="en-US" sz="2400" kern="1200" dirty="0">
              <a:ea typeface="ＭＳ Ｐゴシック"/>
            </a:rPr>
            <a:t>Agreement (</a:t>
          </a:r>
          <a:r>
            <a:rPr lang="mk-MK" sz="2400" kern="1200" dirty="0">
              <a:ea typeface="ＭＳ Ｐゴシック"/>
            </a:rPr>
            <a:t>7</a:t>
          </a:r>
          <a:r>
            <a:rPr lang="en-US" sz="2400" kern="1200" dirty="0">
              <a:ea typeface="ＭＳ Ｐゴシック"/>
            </a:rPr>
            <a:t> countries)</a:t>
          </a:r>
          <a:endParaRPr lang="en-US" sz="2400" kern="1200" dirty="0"/>
        </a:p>
      </dsp:txBody>
      <dsp:txXfrm>
        <a:off x="41965" y="1787810"/>
        <a:ext cx="8526670" cy="775717"/>
      </dsp:txXfrm>
    </dsp:sp>
    <dsp:sp modelId="{01EF29BB-2BB1-41D6-9842-067CB7CFD15F}">
      <dsp:nvSpPr>
        <dsp:cNvPr id="0" name=""/>
        <dsp:cNvSpPr/>
      </dsp:nvSpPr>
      <dsp:spPr>
        <a:xfrm>
          <a:off x="0" y="2618514"/>
          <a:ext cx="8610600" cy="8596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ea typeface="ＭＳ Ｐゴシック"/>
            </a:rPr>
            <a:t>Bilateral Free Trade Agreements with: </a:t>
          </a:r>
          <a:br>
            <a:rPr lang="en-US" sz="2400" kern="1200" dirty="0">
              <a:ea typeface="ＭＳ Ｐゴシック"/>
            </a:rPr>
          </a:br>
          <a:r>
            <a:rPr lang="en-US" sz="2400" kern="1200" dirty="0">
              <a:effectLst>
                <a:outerShdw blurRad="38100" dist="38100" dir="2700000" algn="tl">
                  <a:srgbClr val="C0C0C0"/>
                </a:outerShdw>
              </a:effectLst>
              <a:ea typeface="ＭＳ Ｐゴシック"/>
            </a:rPr>
            <a:t>Turkey and Ukraine</a:t>
          </a:r>
          <a:endParaRPr lang="en-US" sz="2400" kern="1200" dirty="0"/>
        </a:p>
      </dsp:txBody>
      <dsp:txXfrm>
        <a:off x="41965" y="2660479"/>
        <a:ext cx="8526670" cy="775717"/>
      </dsp:txXfrm>
    </dsp:sp>
    <dsp:sp modelId="{B20FD299-CC7C-43DD-BD62-AA797764BF5C}">
      <dsp:nvSpPr>
        <dsp:cNvPr id="0" name=""/>
        <dsp:cNvSpPr/>
      </dsp:nvSpPr>
      <dsp:spPr>
        <a:xfrm>
          <a:off x="0" y="3491183"/>
          <a:ext cx="8610600" cy="8596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r>
            <a:rPr lang="en-US" sz="500" b="1" kern="1200" dirty="0">
              <a:solidFill>
                <a:schemeClr val="accent1">
                  <a:lumMod val="75000"/>
                </a:schemeClr>
              </a:solidFill>
              <a:effectLst>
                <a:outerShdw blurRad="38100" dist="38100" dir="2700000" algn="tl">
                  <a:srgbClr val="C0C0C0"/>
                </a:outerShdw>
              </a:effectLst>
            </a:rPr>
            <a:t>*</a:t>
          </a:r>
          <a:r>
            <a:rPr lang="en-US" sz="2000" b="1" kern="1200" dirty="0">
              <a:solidFill>
                <a:schemeClr val="bg1"/>
              </a:solidFill>
              <a:effectLst>
                <a:outerShdw blurRad="38100" dist="38100" dir="2700000" algn="tl">
                  <a:srgbClr val="C0C0C0"/>
                </a:outerShdw>
              </a:effectLst>
            </a:rPr>
            <a:t>provide access to markets in 4</a:t>
          </a:r>
          <a:r>
            <a:rPr lang="mk-MK" sz="2000" b="1" kern="1200" dirty="0">
              <a:solidFill>
                <a:schemeClr val="bg1"/>
              </a:solidFill>
              <a:effectLst>
                <a:outerShdw blurRad="38100" dist="38100" dir="2700000" algn="tl">
                  <a:srgbClr val="C0C0C0"/>
                </a:outerShdw>
              </a:effectLst>
            </a:rPr>
            <a:t>0</a:t>
          </a:r>
          <a:r>
            <a:rPr lang="en-US" sz="2000" b="1" kern="1200" dirty="0">
              <a:solidFill>
                <a:schemeClr val="bg1"/>
              </a:solidFill>
              <a:effectLst>
                <a:outerShdw blurRad="38100" dist="38100" dir="2700000" algn="tl">
                  <a:srgbClr val="C0C0C0"/>
                </a:outerShdw>
              </a:effectLst>
            </a:rPr>
            <a:t> </a:t>
          </a:r>
          <a:r>
            <a:rPr lang="en-US" sz="2000" b="1" kern="1200" dirty="0" err="1">
              <a:solidFill>
                <a:schemeClr val="bg1"/>
              </a:solidFill>
              <a:effectLst>
                <a:outerShdw blurRad="38100" dist="38100" dir="2700000" algn="tl">
                  <a:srgbClr val="C0C0C0"/>
                </a:outerShdw>
              </a:effectLst>
            </a:rPr>
            <a:t>countr</a:t>
          </a:r>
          <a:r>
            <a:rPr lang="mk-MK" sz="2000" b="1" kern="1200" dirty="0" err="1">
              <a:solidFill>
                <a:schemeClr val="bg1"/>
              </a:solidFill>
              <a:effectLst>
                <a:outerShdw blurRad="38100" dist="38100" dir="2700000" algn="tl">
                  <a:srgbClr val="C0C0C0"/>
                </a:outerShdw>
              </a:effectLst>
            </a:rPr>
            <a:t>ies</a:t>
          </a:r>
          <a:r>
            <a:rPr lang="en-US" sz="2000" b="1" kern="1200" dirty="0">
              <a:solidFill>
                <a:schemeClr val="bg1"/>
              </a:solidFill>
              <a:effectLst>
                <a:outerShdw blurRad="38100" dist="38100" dir="2700000" algn="tl">
                  <a:srgbClr val="C0C0C0"/>
                </a:outerShdw>
              </a:effectLst>
            </a:rPr>
            <a:t> with 600 million consumers</a:t>
          </a:r>
          <a:endParaRPr lang="en-US" sz="2000" kern="1200" dirty="0">
            <a:solidFill>
              <a:schemeClr val="bg1"/>
            </a:solidFill>
          </a:endParaRPr>
        </a:p>
      </dsp:txBody>
      <dsp:txXfrm>
        <a:off x="41965" y="3533148"/>
        <a:ext cx="8526670" cy="7757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04EF7-5220-4030-9C28-4883B08A99EF}">
      <dsp:nvSpPr>
        <dsp:cNvPr id="0" name=""/>
        <dsp:cNvSpPr/>
      </dsp:nvSpPr>
      <dsp:spPr>
        <a:xfrm>
          <a:off x="718664" y="453902"/>
          <a:ext cx="1955812" cy="1955812"/>
        </a:xfrm>
        <a:prstGeom prst="ellipse">
          <a:avLst/>
        </a:prstGeom>
        <a:solidFill>
          <a:srgbClr val="37BDAC"/>
        </a:solidFill>
        <a:ln>
          <a:noFill/>
        </a:ln>
        <a:effectLst/>
      </dsp:spPr>
      <dsp:style>
        <a:lnRef idx="0">
          <a:scrgbClr r="0" g="0" b="0"/>
        </a:lnRef>
        <a:fillRef idx="1">
          <a:scrgbClr r="0" g="0" b="0"/>
        </a:fillRef>
        <a:effectRef idx="0">
          <a:scrgbClr r="0" g="0" b="0"/>
        </a:effectRef>
        <a:fontRef idx="minor"/>
      </dsp:style>
    </dsp:sp>
    <dsp:sp modelId="{43F440B6-3CA7-4C1F-AECD-9C000A8268AC}">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E1B993-4322-4BAE-928A-AB7775891225}">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en-US" sz="1100" kern="1200" dirty="0">
              <a:solidFill>
                <a:schemeClr val="accent1">
                  <a:lumMod val="75000"/>
                </a:schemeClr>
              </a:solidFill>
            </a:rPr>
            <a:t>Newly introduced </a:t>
          </a:r>
          <a:r>
            <a:rPr lang="en-US" sz="1100" b="1" kern="1200" dirty="0">
              <a:solidFill>
                <a:schemeClr val="accent1">
                  <a:lumMod val="75000"/>
                </a:schemeClr>
              </a:solidFill>
            </a:rPr>
            <a:t>One-stop service approach </a:t>
          </a:r>
          <a:r>
            <a:rPr lang="en-US" sz="1100" kern="1200" dirty="0">
              <a:solidFill>
                <a:schemeClr val="accent1">
                  <a:lumMod val="75000"/>
                </a:schemeClr>
              </a:solidFill>
            </a:rPr>
            <a:t>for support closely following international practice to ensure investors benefit.</a:t>
          </a:r>
        </a:p>
      </dsp:txBody>
      <dsp:txXfrm>
        <a:off x="93445" y="3018902"/>
        <a:ext cx="3206250" cy="720000"/>
      </dsp:txXfrm>
    </dsp:sp>
    <dsp:sp modelId="{5B62BB47-BC2B-40B0-B8D2-1D3193CC3362}">
      <dsp:nvSpPr>
        <dsp:cNvPr id="0" name=""/>
        <dsp:cNvSpPr/>
      </dsp:nvSpPr>
      <dsp:spPr>
        <a:xfrm>
          <a:off x="4486008" y="453902"/>
          <a:ext cx="1955812" cy="1955812"/>
        </a:xfrm>
        <a:prstGeom prst="ellipse">
          <a:avLst/>
        </a:prstGeom>
        <a:solidFill>
          <a:srgbClr val="37BDAC"/>
        </a:solidFill>
        <a:ln>
          <a:noFill/>
        </a:ln>
        <a:effectLst/>
      </dsp:spPr>
      <dsp:style>
        <a:lnRef idx="0">
          <a:scrgbClr r="0" g="0" b="0"/>
        </a:lnRef>
        <a:fillRef idx="1">
          <a:scrgbClr r="0" g="0" b="0"/>
        </a:fillRef>
        <a:effectRef idx="0">
          <a:scrgbClr r="0" g="0" b="0"/>
        </a:effectRef>
        <a:fontRef idx="minor"/>
      </dsp:style>
    </dsp:sp>
    <dsp:sp modelId="{85649751-2240-4947-9E9F-B1FCB32A69E0}">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0CCD73-A28C-4704-B10E-1F8DDA3F5766}">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en-US" sz="1100" kern="1200" dirty="0">
              <a:solidFill>
                <a:schemeClr val="accent1">
                  <a:lumMod val="75000"/>
                </a:schemeClr>
              </a:solidFill>
            </a:rPr>
            <a:t>Focus on high-quality investments.</a:t>
          </a:r>
        </a:p>
      </dsp:txBody>
      <dsp:txXfrm>
        <a:off x="3860789" y="3018902"/>
        <a:ext cx="3206250" cy="720000"/>
      </dsp:txXfrm>
    </dsp:sp>
    <dsp:sp modelId="{4C627C5F-2912-46AD-B766-03A86FDA58B1}">
      <dsp:nvSpPr>
        <dsp:cNvPr id="0" name=""/>
        <dsp:cNvSpPr/>
      </dsp:nvSpPr>
      <dsp:spPr>
        <a:xfrm>
          <a:off x="8253352" y="453902"/>
          <a:ext cx="1955812" cy="1955812"/>
        </a:xfrm>
        <a:prstGeom prst="ellipse">
          <a:avLst/>
        </a:prstGeom>
        <a:solidFill>
          <a:srgbClr val="37BDAC"/>
        </a:solidFill>
        <a:ln>
          <a:noFill/>
        </a:ln>
        <a:effectLst/>
      </dsp:spPr>
      <dsp:style>
        <a:lnRef idx="0">
          <a:scrgbClr r="0" g="0" b="0"/>
        </a:lnRef>
        <a:fillRef idx="1">
          <a:scrgbClr r="0" g="0" b="0"/>
        </a:fillRef>
        <a:effectRef idx="0">
          <a:scrgbClr r="0" g="0" b="0"/>
        </a:effectRef>
        <a:fontRef idx="minor"/>
      </dsp:style>
    </dsp:sp>
    <dsp:sp modelId="{B76DBA03-02BE-4CA5-BE22-9E1312FD6E6A}">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8E7C97-76D8-4A6D-87CA-6A9C316651A8}">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en-US" sz="1100" kern="1200" dirty="0">
              <a:solidFill>
                <a:schemeClr val="accent1">
                  <a:lumMod val="75000"/>
                </a:schemeClr>
              </a:solidFill>
            </a:rPr>
            <a:t>Individualized investors package based on the investors 10 year projections on revenues, profits, employments and salaries</a:t>
          </a:r>
          <a:r>
            <a:rPr lang="en-US" sz="1100" kern="1200" dirty="0"/>
            <a:t>.  </a:t>
          </a:r>
        </a:p>
      </dsp:txBody>
      <dsp:txXfrm>
        <a:off x="7628133" y="3018902"/>
        <a:ext cx="320625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18FD2-BA24-4839-996C-B852DEA45E79}">
      <dsp:nvSpPr>
        <dsp:cNvPr id="0" name=""/>
        <dsp:cNvSpPr/>
      </dsp:nvSpPr>
      <dsp:spPr>
        <a:xfrm>
          <a:off x="0" y="357165"/>
          <a:ext cx="10905066" cy="1285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6354" tIns="354076" rIns="84635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10% on CAPEX + 10% on competitiveness</a:t>
          </a:r>
        </a:p>
        <a:p>
          <a:pPr marL="171450" lvl="1" indent="-171450" algn="l" defTabSz="755650">
            <a:lnSpc>
              <a:spcPct val="90000"/>
            </a:lnSpc>
            <a:spcBef>
              <a:spcPct val="0"/>
            </a:spcBef>
            <a:spcAft>
              <a:spcPct val="15000"/>
            </a:spcAft>
            <a:buChar char="••"/>
          </a:pPr>
          <a:r>
            <a:rPr lang="en-US" sz="1700" kern="1200" dirty="0"/>
            <a:t>Up to 10 years exemption from (or paid subsidies) personal and income tax</a:t>
          </a:r>
        </a:p>
        <a:p>
          <a:pPr marL="171450" lvl="1" indent="-171450" algn="l" defTabSz="755650">
            <a:lnSpc>
              <a:spcPct val="90000"/>
            </a:lnSpc>
            <a:spcBef>
              <a:spcPct val="0"/>
            </a:spcBef>
            <a:spcAft>
              <a:spcPct val="15000"/>
            </a:spcAft>
            <a:buChar char="••"/>
          </a:pPr>
          <a:r>
            <a:rPr lang="en-US" sz="1700" kern="1200" dirty="0"/>
            <a:t>Maximum cumulation: up to 50% of eligible investment costs </a:t>
          </a:r>
        </a:p>
      </dsp:txBody>
      <dsp:txXfrm>
        <a:off x="0" y="357165"/>
        <a:ext cx="10905066" cy="1285200"/>
      </dsp:txXfrm>
    </dsp:sp>
    <dsp:sp modelId="{50B02FF8-DA0F-4CB9-99B8-233D0D51FE26}">
      <dsp:nvSpPr>
        <dsp:cNvPr id="0" name=""/>
        <dsp:cNvSpPr/>
      </dsp:nvSpPr>
      <dsp:spPr>
        <a:xfrm>
          <a:off x="545253" y="106245"/>
          <a:ext cx="7633546" cy="501840"/>
        </a:xfrm>
        <a:prstGeom prst="roundRect">
          <a:avLst/>
        </a:prstGeom>
        <a:solidFill>
          <a:srgbClr val="37BDA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8530" tIns="0" rIns="288530" bIns="0" numCol="1" spcCol="1270" anchor="ctr" anchorCtr="0">
          <a:noAutofit/>
        </a:bodyPr>
        <a:lstStyle/>
        <a:p>
          <a:pPr lvl="0" algn="l" defTabSz="889000">
            <a:lnSpc>
              <a:spcPct val="90000"/>
            </a:lnSpc>
            <a:spcBef>
              <a:spcPct val="0"/>
            </a:spcBef>
            <a:spcAft>
              <a:spcPct val="35000"/>
            </a:spcAft>
          </a:pPr>
          <a:r>
            <a:rPr lang="de-DE" sz="2000" kern="1200" dirty="0"/>
            <a:t>Standard </a:t>
          </a:r>
          <a:r>
            <a:rPr lang="de-DE" sz="2000" kern="1200" dirty="0" err="1"/>
            <a:t>structure</a:t>
          </a:r>
          <a:r>
            <a:rPr lang="mk-MK" sz="2000" kern="1200" dirty="0"/>
            <a:t>:</a:t>
          </a:r>
          <a:endParaRPr lang="en-US" sz="2000" kern="1200" dirty="0"/>
        </a:p>
      </dsp:txBody>
      <dsp:txXfrm>
        <a:off x="569751" y="130743"/>
        <a:ext cx="7584550" cy="452844"/>
      </dsp:txXfrm>
    </dsp:sp>
    <dsp:sp modelId="{A0612C01-4041-4ECB-946C-CDE086735F2F}">
      <dsp:nvSpPr>
        <dsp:cNvPr id="0" name=""/>
        <dsp:cNvSpPr/>
      </dsp:nvSpPr>
      <dsp:spPr>
        <a:xfrm>
          <a:off x="0" y="1985086"/>
          <a:ext cx="10905066" cy="23026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6354" tIns="354076" rIns="84635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Business plan analysis (focusing on the period of return on investment for the state, amount of salaries, profit, previous movements - balance sheets)</a:t>
          </a:r>
        </a:p>
        <a:p>
          <a:pPr marL="171450" lvl="1" indent="-171450" algn="l" defTabSz="755650">
            <a:lnSpc>
              <a:spcPct val="90000"/>
            </a:lnSpc>
            <a:spcBef>
              <a:spcPct val="0"/>
            </a:spcBef>
            <a:spcAft>
              <a:spcPct val="15000"/>
            </a:spcAft>
            <a:buChar char="••"/>
          </a:pPr>
          <a:r>
            <a:rPr lang="en-US" sz="1700" kern="1200" dirty="0"/>
            <a:t>Flexibility in contracts (cut-off after 36 - 48 months for assessment of the degree of realization of the investment plan and "negotiations" for adjustment)</a:t>
          </a:r>
        </a:p>
        <a:p>
          <a:pPr marL="171450" lvl="1" indent="-171450" algn="l" defTabSz="755650">
            <a:lnSpc>
              <a:spcPct val="90000"/>
            </a:lnSpc>
            <a:spcBef>
              <a:spcPct val="0"/>
            </a:spcBef>
            <a:spcAft>
              <a:spcPct val="15000"/>
            </a:spcAft>
            <a:buChar char="••"/>
          </a:pPr>
          <a:r>
            <a:rPr lang="en-US" sz="1700" kern="1200" dirty="0"/>
            <a:t>"Moving" limits on annual payments, depending on available budget funds</a:t>
          </a:r>
        </a:p>
        <a:p>
          <a:pPr marL="171450" lvl="1" indent="-171450" algn="l" defTabSz="755650">
            <a:lnSpc>
              <a:spcPct val="90000"/>
            </a:lnSpc>
            <a:spcBef>
              <a:spcPct val="0"/>
            </a:spcBef>
            <a:spcAft>
              <a:spcPct val="15000"/>
            </a:spcAft>
            <a:buChar char="••"/>
          </a:pPr>
          <a:r>
            <a:rPr lang="en-US" sz="1700" kern="1200" dirty="0"/>
            <a:t>Shortening the CAPEX payment period and competitiveness (investment period + 1)</a:t>
          </a:r>
        </a:p>
        <a:p>
          <a:pPr marL="171450" lvl="1" indent="-171450" algn="l" defTabSz="755650">
            <a:lnSpc>
              <a:spcPct val="90000"/>
            </a:lnSpc>
            <a:spcBef>
              <a:spcPct val="0"/>
            </a:spcBef>
            <a:spcAft>
              <a:spcPct val="15000"/>
            </a:spcAft>
            <a:buChar char="••"/>
          </a:pPr>
          <a:r>
            <a:rPr lang="en-US" sz="1700" kern="1200" dirty="0"/>
            <a:t> Increasing participation in cash measures vs. subsidies / exemptions in the overall structure</a:t>
          </a:r>
        </a:p>
      </dsp:txBody>
      <dsp:txXfrm>
        <a:off x="0" y="1985086"/>
        <a:ext cx="10905066" cy="2302650"/>
      </dsp:txXfrm>
    </dsp:sp>
    <dsp:sp modelId="{ED00CB43-A923-47E8-8984-F96BAA2592E6}">
      <dsp:nvSpPr>
        <dsp:cNvPr id="0" name=""/>
        <dsp:cNvSpPr/>
      </dsp:nvSpPr>
      <dsp:spPr>
        <a:xfrm>
          <a:off x="545253" y="1734166"/>
          <a:ext cx="7633546" cy="501840"/>
        </a:xfrm>
        <a:prstGeom prst="roundRect">
          <a:avLst/>
        </a:prstGeom>
        <a:solidFill>
          <a:srgbClr val="37BDA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8530" tIns="0" rIns="288530" bIns="0" numCol="1" spcCol="1270" anchor="ctr" anchorCtr="0">
          <a:noAutofit/>
        </a:bodyPr>
        <a:lstStyle/>
        <a:p>
          <a:pPr lvl="0" algn="l" defTabSz="889000">
            <a:lnSpc>
              <a:spcPct val="90000"/>
            </a:lnSpc>
            <a:spcBef>
              <a:spcPct val="0"/>
            </a:spcBef>
            <a:spcAft>
              <a:spcPct val="35000"/>
            </a:spcAft>
          </a:pPr>
          <a:r>
            <a:rPr lang="en-US" sz="2000" kern="1200" dirty="0"/>
            <a:t>Introducing a new approach (Flexible structure)</a:t>
          </a:r>
        </a:p>
      </dsp:txBody>
      <dsp:txXfrm>
        <a:off x="569751" y="1758664"/>
        <a:ext cx="7584550" cy="452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3B5F5-A64B-4164-8311-C8D5CBE03E18}">
      <dsp:nvSpPr>
        <dsp:cNvPr id="0" name=""/>
        <dsp:cNvSpPr/>
      </dsp:nvSpPr>
      <dsp:spPr>
        <a:xfrm>
          <a:off x="711" y="257220"/>
          <a:ext cx="2774391" cy="166463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mj-lt"/>
            </a:rPr>
            <a:t>Single Entry</a:t>
          </a:r>
        </a:p>
        <a:p>
          <a:pPr lvl="0" algn="ctr" defTabSz="889000">
            <a:lnSpc>
              <a:spcPct val="90000"/>
            </a:lnSpc>
            <a:spcBef>
              <a:spcPct val="0"/>
            </a:spcBef>
            <a:spcAft>
              <a:spcPct val="35000"/>
            </a:spcAft>
          </a:pPr>
          <a:r>
            <a:rPr lang="en-US" sz="2000" kern="1200" dirty="0">
              <a:latin typeface="+mj-lt"/>
            </a:rPr>
            <a:t>Point concept </a:t>
          </a:r>
        </a:p>
      </dsp:txBody>
      <dsp:txXfrm>
        <a:off x="711" y="257220"/>
        <a:ext cx="2774391" cy="1664634"/>
      </dsp:txXfrm>
    </dsp:sp>
    <dsp:sp modelId="{0E4A6BAE-4D51-4037-87EA-7AB0E9150C55}">
      <dsp:nvSpPr>
        <dsp:cNvPr id="0" name=""/>
        <dsp:cNvSpPr/>
      </dsp:nvSpPr>
      <dsp:spPr>
        <a:xfrm>
          <a:off x="3052541" y="257220"/>
          <a:ext cx="2774391" cy="1664634"/>
        </a:xfrm>
        <a:prstGeom prst="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latin typeface="+mj-lt"/>
            </a:rPr>
            <a:t>Three pillars support services – </a:t>
          </a:r>
        </a:p>
        <a:p>
          <a:pPr lvl="0" algn="ctr" defTabSz="889000">
            <a:lnSpc>
              <a:spcPct val="90000"/>
            </a:lnSpc>
            <a:spcBef>
              <a:spcPct val="0"/>
            </a:spcBef>
            <a:spcAft>
              <a:spcPct val="35000"/>
            </a:spcAft>
          </a:pPr>
          <a:r>
            <a:rPr lang="en-US" sz="2000" kern="1200">
              <a:latin typeface="+mj-lt"/>
            </a:rPr>
            <a:t>Newly introduced fast track protocols with other institutions  </a:t>
          </a:r>
        </a:p>
      </dsp:txBody>
      <dsp:txXfrm>
        <a:off x="3052541" y="257220"/>
        <a:ext cx="2774391" cy="1664634"/>
      </dsp:txXfrm>
    </dsp:sp>
    <dsp:sp modelId="{691E79D4-CD3A-4538-BB23-A625EAA42627}">
      <dsp:nvSpPr>
        <dsp:cNvPr id="0" name=""/>
        <dsp:cNvSpPr/>
      </dsp:nvSpPr>
      <dsp:spPr>
        <a:xfrm>
          <a:off x="711" y="2199294"/>
          <a:ext cx="2774391" cy="1664634"/>
        </a:xfrm>
        <a:prstGeom prst="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latin typeface="+mj-lt"/>
            </a:rPr>
            <a:t>Personalized support -</a:t>
          </a:r>
        </a:p>
        <a:p>
          <a:pPr lvl="0" algn="ctr" defTabSz="889000">
            <a:lnSpc>
              <a:spcPct val="90000"/>
            </a:lnSpc>
            <a:spcBef>
              <a:spcPct val="0"/>
            </a:spcBef>
            <a:spcAft>
              <a:spcPct val="35000"/>
            </a:spcAft>
          </a:pPr>
          <a:r>
            <a:rPr lang="en-US" sz="2000" kern="1200">
              <a:latin typeface="+mj-lt"/>
            </a:rPr>
            <a:t>Each company has own unique single contact person for direct communication</a:t>
          </a:r>
        </a:p>
      </dsp:txBody>
      <dsp:txXfrm>
        <a:off x="711" y="2199294"/>
        <a:ext cx="2774391" cy="1664634"/>
      </dsp:txXfrm>
    </dsp:sp>
    <dsp:sp modelId="{E8FA52ED-3C72-4075-81E3-CEA42765EE43}">
      <dsp:nvSpPr>
        <dsp:cNvPr id="0" name=""/>
        <dsp:cNvSpPr/>
      </dsp:nvSpPr>
      <dsp:spPr>
        <a:xfrm>
          <a:off x="3052541" y="2199294"/>
          <a:ext cx="2774391" cy="1664634"/>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latin typeface="+mj-lt"/>
            </a:rPr>
            <a:t>Digitalized process/</a:t>
          </a:r>
          <a:r>
            <a:rPr lang="de-DE" sz="2000" kern="1200">
              <a:latin typeface="+mj-lt"/>
            </a:rPr>
            <a:t>online </a:t>
          </a:r>
          <a:r>
            <a:rPr lang="en-US" sz="2000" kern="1200">
              <a:latin typeface="+mj-lt"/>
            </a:rPr>
            <a:t>p</a:t>
          </a:r>
          <a:r>
            <a:rPr lang="de-DE" sz="2000" kern="1200">
              <a:latin typeface="+mj-lt"/>
            </a:rPr>
            <a:t>roblem report </a:t>
          </a:r>
          <a:endParaRPr lang="en-US" sz="2000" kern="1200">
            <a:latin typeface="+mj-lt"/>
          </a:endParaRPr>
        </a:p>
      </dsp:txBody>
      <dsp:txXfrm>
        <a:off x="3052541" y="2199294"/>
        <a:ext cx="2774391" cy="16646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8CE6E-C56A-465E-811B-A2821D668538}">
      <dsp:nvSpPr>
        <dsp:cNvPr id="0" name=""/>
        <dsp:cNvSpPr/>
      </dsp:nvSpPr>
      <dsp:spPr>
        <a:xfrm>
          <a:off x="0" y="707092"/>
          <a:ext cx="105156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580561-17B8-4299-A6B6-1F8391FE8B48}">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0E59A9-ABC8-4169-8B4A-8FE684784BC8}">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lvl="0" algn="l" defTabSz="1066800">
            <a:lnSpc>
              <a:spcPct val="90000"/>
            </a:lnSpc>
            <a:spcBef>
              <a:spcPct val="0"/>
            </a:spcBef>
            <a:spcAft>
              <a:spcPct val="35000"/>
            </a:spcAft>
          </a:pPr>
          <a:r>
            <a:rPr lang="en-US" sz="2400" kern="1200" dirty="0"/>
            <a:t>New agreements (signed and / or in the phase of formal approval by the Government) in TIDZ with a total investment volume of 188 million euros.</a:t>
          </a:r>
        </a:p>
      </dsp:txBody>
      <dsp:txXfrm>
        <a:off x="1507738" y="707092"/>
        <a:ext cx="9007861" cy="1305401"/>
      </dsp:txXfrm>
    </dsp:sp>
    <dsp:sp modelId="{3C29D237-6FCD-4E62-9B04-46B8310F29A4}">
      <dsp:nvSpPr>
        <dsp:cNvPr id="0" name=""/>
        <dsp:cNvSpPr/>
      </dsp:nvSpPr>
      <dsp:spPr>
        <a:xfrm>
          <a:off x="0" y="2338844"/>
          <a:ext cx="105156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83B0B5-0426-4C30-9633-F6126B4E19D1}">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E76699-5F2B-4E96-8019-40EEF4006C3C}">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lvl="0" algn="l" defTabSz="1066800">
            <a:lnSpc>
              <a:spcPct val="90000"/>
            </a:lnSpc>
            <a:spcBef>
              <a:spcPct val="0"/>
            </a:spcBef>
            <a:spcAft>
              <a:spcPct val="35000"/>
            </a:spcAft>
          </a:pPr>
          <a:r>
            <a:rPr lang="en-US" sz="2400" kern="1200" dirty="0"/>
            <a:t>Creation of 2700new jobs</a:t>
          </a:r>
        </a:p>
      </dsp:txBody>
      <dsp:txXfrm>
        <a:off x="1507738" y="2338844"/>
        <a:ext cx="9007861" cy="13054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8CE6E-C56A-465E-811B-A2821D668538}">
      <dsp:nvSpPr>
        <dsp:cNvPr id="0" name=""/>
        <dsp:cNvSpPr/>
      </dsp:nvSpPr>
      <dsp:spPr>
        <a:xfrm>
          <a:off x="0" y="707092"/>
          <a:ext cx="105156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580561-17B8-4299-A6B6-1F8391FE8B48}">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0E59A9-ABC8-4169-8B4A-8FE684784BC8}">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lvl="0" algn="l" defTabSz="1111250">
            <a:lnSpc>
              <a:spcPct val="90000"/>
            </a:lnSpc>
            <a:spcBef>
              <a:spcPct val="0"/>
            </a:spcBef>
            <a:spcAft>
              <a:spcPct val="35000"/>
            </a:spcAft>
          </a:pPr>
          <a:r>
            <a:rPr lang="en-US" sz="2500" kern="1200" dirty="0"/>
            <a:t>1 billion </a:t>
          </a:r>
          <a:r>
            <a:rPr lang="en-US" sz="2500" kern="1200" dirty="0" err="1"/>
            <a:t>eur.</a:t>
          </a:r>
          <a:r>
            <a:rPr lang="en-US" sz="2500" kern="1200" dirty="0"/>
            <a:t> investment volume and creation of 14,000 jobs in the next 3 years</a:t>
          </a:r>
        </a:p>
      </dsp:txBody>
      <dsp:txXfrm>
        <a:off x="1507738" y="707092"/>
        <a:ext cx="9007861" cy="1305401"/>
      </dsp:txXfrm>
    </dsp:sp>
    <dsp:sp modelId="{3C29D237-6FCD-4E62-9B04-46B8310F29A4}">
      <dsp:nvSpPr>
        <dsp:cNvPr id="0" name=""/>
        <dsp:cNvSpPr/>
      </dsp:nvSpPr>
      <dsp:spPr>
        <a:xfrm>
          <a:off x="0" y="2338844"/>
          <a:ext cx="105156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83B0B5-0426-4C30-9633-F6126B4E19D1}">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E76699-5F2B-4E96-8019-40EEF4006C3C}">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lvl="0" algn="l" defTabSz="1111250">
            <a:lnSpc>
              <a:spcPct val="90000"/>
            </a:lnSpc>
            <a:spcBef>
              <a:spcPct val="0"/>
            </a:spcBef>
            <a:spcAft>
              <a:spcPct val="35000"/>
            </a:spcAft>
          </a:pPr>
          <a:r>
            <a:rPr lang="en-US" sz="2500" kern="1200"/>
            <a:t>We are currently negotiating with 30 companies - a total investment volume of 500 million and creation of 8,500 new jobs</a:t>
          </a:r>
        </a:p>
      </dsp:txBody>
      <dsp:txXfrm>
        <a:off x="1507738" y="2338844"/>
        <a:ext cx="9007861" cy="130540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D34D4-45A5-4AC6-B460-BC81773DB758}" type="datetimeFigureOut">
              <a:rPr lang="en-US" smtClean="0"/>
              <a:t>6/30/2022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6DF20-F66B-491E-BCE5-CD3B9044E040}" type="slidenum">
              <a:rPr lang="en-US" smtClean="0"/>
              <a:t>‹#›</a:t>
            </a:fld>
            <a:endParaRPr lang="en-US"/>
          </a:p>
        </p:txBody>
      </p:sp>
    </p:spTree>
    <p:extLst>
      <p:ext uri="{BB962C8B-B14F-4D97-AF65-F5344CB8AC3E}">
        <p14:creationId xmlns:p14="http://schemas.microsoft.com/office/powerpoint/2010/main" val="1647853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mk-MK"/>
          </a:p>
        </p:txBody>
      </p:sp>
      <p:sp>
        <p:nvSpPr>
          <p:cNvPr id="4" name="Slide Number Placeholder 3"/>
          <p:cNvSpPr>
            <a:spLocks noGrp="1"/>
          </p:cNvSpPr>
          <p:nvPr>
            <p:ph type="sldNum" sz="quarter" idx="10"/>
          </p:nvPr>
        </p:nvSpPr>
        <p:spPr/>
        <p:txBody>
          <a:bodyPr/>
          <a:lstStyle/>
          <a:p>
            <a:pPr>
              <a:defRPr/>
            </a:pPr>
            <a:fld id="{BC0F7D9C-6346-4597-AFBE-D1FD6743E3E0}" type="slidenum">
              <a:rPr lang="en-US" smtClean="0"/>
              <a:pPr>
                <a:defRPr/>
              </a:pPr>
              <a:t>7</a:t>
            </a:fld>
            <a:endParaRPr lang="en-US"/>
          </a:p>
        </p:txBody>
      </p:sp>
    </p:spTree>
    <p:extLst>
      <p:ext uri="{BB962C8B-B14F-4D97-AF65-F5344CB8AC3E}">
        <p14:creationId xmlns:p14="http://schemas.microsoft.com/office/powerpoint/2010/main" val="4162716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mk-MK"/>
          </a:p>
        </p:txBody>
      </p:sp>
      <p:sp>
        <p:nvSpPr>
          <p:cNvPr id="4" name="Slide Number Placeholder 3"/>
          <p:cNvSpPr>
            <a:spLocks noGrp="1"/>
          </p:cNvSpPr>
          <p:nvPr>
            <p:ph type="sldNum" sz="quarter" idx="10"/>
          </p:nvPr>
        </p:nvSpPr>
        <p:spPr/>
        <p:txBody>
          <a:bodyPr/>
          <a:lstStyle/>
          <a:p>
            <a:pPr>
              <a:defRPr/>
            </a:pPr>
            <a:fld id="{BC0F7D9C-6346-4597-AFBE-D1FD6743E3E0}" type="slidenum">
              <a:rPr lang="en-US" smtClean="0"/>
              <a:pPr>
                <a:defRPr/>
              </a:pPr>
              <a:t>8</a:t>
            </a:fld>
            <a:endParaRPr lang="en-US"/>
          </a:p>
        </p:txBody>
      </p:sp>
    </p:spTree>
    <p:extLst>
      <p:ext uri="{BB962C8B-B14F-4D97-AF65-F5344CB8AC3E}">
        <p14:creationId xmlns:p14="http://schemas.microsoft.com/office/powerpoint/2010/main" val="567231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mk-MK"/>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0F7D9C-6346-4597-AFBE-D1FD6743E3E0}" type="slidenum">
              <a:rPr kumimoji="0" lang="en-US" sz="11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1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mk-MK"/>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0F7D9C-6346-4597-AFBE-D1FD6743E3E0}" type="slidenum">
              <a:rPr kumimoji="0" lang="en-US" sz="11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1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57C1826-5D91-41B3-8372-33119A52FB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9867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A372D-5898-46C5-9CA7-6A1B7354CF8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mk-MK"/>
          </a:p>
        </p:txBody>
      </p:sp>
      <p:sp>
        <p:nvSpPr>
          <p:cNvPr id="3" name="Vertical Text Placeholder 2">
            <a:extLst>
              <a:ext uri="{FF2B5EF4-FFF2-40B4-BE49-F238E27FC236}">
                <a16:creationId xmlns:a16="http://schemas.microsoft.com/office/drawing/2014/main" id="{3327E3F8-7E96-44AB-9FEF-337CA8BF498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a16="http://schemas.microsoft.com/office/drawing/2014/main" id="{635B29E1-F5B9-479E-9F6D-7BA8EF11DFB5}"/>
              </a:ext>
            </a:extLst>
          </p:cNvPr>
          <p:cNvSpPr>
            <a:spLocks noGrp="1"/>
          </p:cNvSpPr>
          <p:nvPr>
            <p:ph type="dt" sz="half" idx="10"/>
          </p:nvPr>
        </p:nvSpPr>
        <p:spPr>
          <a:xfrm>
            <a:off x="838200" y="6356350"/>
            <a:ext cx="2743200" cy="365125"/>
          </a:xfrm>
          <a:prstGeom prst="rect">
            <a:avLst/>
          </a:prstGeom>
        </p:spPr>
        <p:txBody>
          <a:bodyPr/>
          <a:lstStyle/>
          <a:p>
            <a:fld id="{24460F42-78D8-4C65-BF41-E4F930974E5A}" type="datetimeFigureOut">
              <a:rPr lang="mk-MK" smtClean="0"/>
              <a:t>30.6.2022</a:t>
            </a:fld>
            <a:endParaRPr lang="mk-MK"/>
          </a:p>
        </p:txBody>
      </p:sp>
      <p:sp>
        <p:nvSpPr>
          <p:cNvPr id="5" name="Footer Placeholder 4">
            <a:extLst>
              <a:ext uri="{FF2B5EF4-FFF2-40B4-BE49-F238E27FC236}">
                <a16:creationId xmlns:a16="http://schemas.microsoft.com/office/drawing/2014/main" id="{5B60E601-4C65-4AFA-82CF-6ADAEF5EC362}"/>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a16="http://schemas.microsoft.com/office/drawing/2014/main" id="{8522218B-8A5B-4394-86E5-71EEB4079E54}"/>
              </a:ext>
            </a:extLst>
          </p:cNvPr>
          <p:cNvSpPr>
            <a:spLocks noGrp="1"/>
          </p:cNvSpPr>
          <p:nvPr>
            <p:ph type="sldNum" sz="quarter" idx="12"/>
          </p:nvPr>
        </p:nvSpPr>
        <p:spPr>
          <a:xfrm>
            <a:off x="8610600" y="6356350"/>
            <a:ext cx="2743200" cy="365125"/>
          </a:xfrm>
          <a:prstGeom prst="rect">
            <a:avLst/>
          </a:prstGeom>
        </p:spPr>
        <p:txBody>
          <a:bodyPr/>
          <a:lstStyle/>
          <a:p>
            <a:fld id="{13CE882B-B97A-4ED4-8884-88E29B76A19F}" type="slidenum">
              <a:rPr lang="mk-MK" smtClean="0"/>
              <a:t>‹#›</a:t>
            </a:fld>
            <a:endParaRPr lang="mk-MK"/>
          </a:p>
        </p:txBody>
      </p:sp>
    </p:spTree>
    <p:extLst>
      <p:ext uri="{BB962C8B-B14F-4D97-AF65-F5344CB8AC3E}">
        <p14:creationId xmlns:p14="http://schemas.microsoft.com/office/powerpoint/2010/main" val="3666437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B2AC95-2000-4E59-A164-12339F79FD8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mk-MK"/>
          </a:p>
        </p:txBody>
      </p:sp>
      <p:sp>
        <p:nvSpPr>
          <p:cNvPr id="3" name="Vertical Text Placeholder 2">
            <a:extLst>
              <a:ext uri="{FF2B5EF4-FFF2-40B4-BE49-F238E27FC236}">
                <a16:creationId xmlns:a16="http://schemas.microsoft.com/office/drawing/2014/main" id="{7A7DDF77-AFF7-4359-9F10-A5B67A0B1AA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a16="http://schemas.microsoft.com/office/drawing/2014/main" id="{D0720D71-9245-4848-8F68-0BEE2A18C2E9}"/>
              </a:ext>
            </a:extLst>
          </p:cNvPr>
          <p:cNvSpPr>
            <a:spLocks noGrp="1"/>
          </p:cNvSpPr>
          <p:nvPr>
            <p:ph type="dt" sz="half" idx="10"/>
          </p:nvPr>
        </p:nvSpPr>
        <p:spPr>
          <a:xfrm>
            <a:off x="838200" y="6356350"/>
            <a:ext cx="2743200" cy="365125"/>
          </a:xfrm>
          <a:prstGeom prst="rect">
            <a:avLst/>
          </a:prstGeom>
        </p:spPr>
        <p:txBody>
          <a:bodyPr/>
          <a:lstStyle/>
          <a:p>
            <a:fld id="{24460F42-78D8-4C65-BF41-E4F930974E5A}" type="datetimeFigureOut">
              <a:rPr lang="mk-MK" smtClean="0"/>
              <a:t>30.6.2022</a:t>
            </a:fld>
            <a:endParaRPr lang="mk-MK"/>
          </a:p>
        </p:txBody>
      </p:sp>
      <p:sp>
        <p:nvSpPr>
          <p:cNvPr id="5" name="Footer Placeholder 4">
            <a:extLst>
              <a:ext uri="{FF2B5EF4-FFF2-40B4-BE49-F238E27FC236}">
                <a16:creationId xmlns:a16="http://schemas.microsoft.com/office/drawing/2014/main" id="{0CCF99A0-2B0A-4AA8-ACAE-EC9367BB8667}"/>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a16="http://schemas.microsoft.com/office/drawing/2014/main" id="{D5A61343-F347-4D5B-A435-42CF359678C0}"/>
              </a:ext>
            </a:extLst>
          </p:cNvPr>
          <p:cNvSpPr>
            <a:spLocks noGrp="1"/>
          </p:cNvSpPr>
          <p:nvPr>
            <p:ph type="sldNum" sz="quarter" idx="12"/>
          </p:nvPr>
        </p:nvSpPr>
        <p:spPr>
          <a:xfrm>
            <a:off x="8610600" y="6356350"/>
            <a:ext cx="2743200" cy="365125"/>
          </a:xfrm>
          <a:prstGeom prst="rect">
            <a:avLst/>
          </a:prstGeom>
        </p:spPr>
        <p:txBody>
          <a:bodyPr/>
          <a:lstStyle/>
          <a:p>
            <a:fld id="{13CE882B-B97A-4ED4-8884-88E29B76A19F}" type="slidenum">
              <a:rPr lang="mk-MK" smtClean="0"/>
              <a:t>‹#›</a:t>
            </a:fld>
            <a:endParaRPr lang="mk-MK"/>
          </a:p>
        </p:txBody>
      </p:sp>
    </p:spTree>
    <p:extLst>
      <p:ext uri="{BB962C8B-B14F-4D97-AF65-F5344CB8AC3E}">
        <p14:creationId xmlns:p14="http://schemas.microsoft.com/office/powerpoint/2010/main" val="1847142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k-MK"/>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p:cNvSpPr>
            <a:spLocks noGrp="1"/>
          </p:cNvSpPr>
          <p:nvPr>
            <p:ph type="dt" sz="half" idx="10"/>
          </p:nvPr>
        </p:nvSpPr>
        <p:spPr/>
        <p:txBody>
          <a:bodyPr/>
          <a:lstStyle/>
          <a:p>
            <a:fld id="{911E981F-8E32-4173-A4AF-43992C2FF9ED}" type="datetimeFigureOut">
              <a:rPr lang="mk-MK" smtClean="0"/>
              <a:t>30.6.2022</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83FF3CEE-5C03-45C0-A9FA-ED60AEC44FDB}" type="slidenum">
              <a:rPr lang="mk-MK" smtClean="0"/>
              <a:t>‹#›</a:t>
            </a:fld>
            <a:endParaRPr lang="mk-MK"/>
          </a:p>
        </p:txBody>
      </p:sp>
    </p:spTree>
    <p:extLst>
      <p:ext uri="{BB962C8B-B14F-4D97-AF65-F5344CB8AC3E}">
        <p14:creationId xmlns:p14="http://schemas.microsoft.com/office/powerpoint/2010/main" val="565947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mk-MK"/>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mk-MK"/>
          </a:p>
        </p:txBody>
      </p:sp>
      <p:sp>
        <p:nvSpPr>
          <p:cNvPr id="4" name="Date Placeholder 3"/>
          <p:cNvSpPr>
            <a:spLocks noGrp="1"/>
          </p:cNvSpPr>
          <p:nvPr>
            <p:ph type="dt" sz="half" idx="10"/>
          </p:nvPr>
        </p:nvSpPr>
        <p:spPr/>
        <p:txBody>
          <a:bodyPr/>
          <a:lstStyle/>
          <a:p>
            <a:fld id="{911E981F-8E32-4173-A4AF-43992C2FF9ED}" type="datetimeFigureOut">
              <a:rPr lang="mk-MK" smtClean="0"/>
              <a:t>30.6.2022</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83FF3CEE-5C03-45C0-A9FA-ED60AEC44FDB}" type="slidenum">
              <a:rPr lang="mk-MK" smtClean="0"/>
              <a:t>‹#›</a:t>
            </a:fld>
            <a:endParaRPr lang="mk-MK"/>
          </a:p>
        </p:txBody>
      </p:sp>
    </p:spTree>
    <p:extLst>
      <p:ext uri="{BB962C8B-B14F-4D97-AF65-F5344CB8AC3E}">
        <p14:creationId xmlns:p14="http://schemas.microsoft.com/office/powerpoint/2010/main" val="801075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k-MK"/>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5" name="Date Placeholder 4"/>
          <p:cNvSpPr>
            <a:spLocks noGrp="1"/>
          </p:cNvSpPr>
          <p:nvPr>
            <p:ph type="dt" sz="half" idx="10"/>
          </p:nvPr>
        </p:nvSpPr>
        <p:spPr/>
        <p:txBody>
          <a:bodyPr/>
          <a:lstStyle/>
          <a:p>
            <a:fld id="{911E981F-8E32-4173-A4AF-43992C2FF9ED}" type="datetimeFigureOut">
              <a:rPr lang="mk-MK" smtClean="0"/>
              <a:t>30.6.2022</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83FF3CEE-5C03-45C0-A9FA-ED60AEC44FDB}" type="slidenum">
              <a:rPr lang="mk-MK" smtClean="0"/>
              <a:t>‹#›</a:t>
            </a:fld>
            <a:endParaRPr lang="mk-MK"/>
          </a:p>
        </p:txBody>
      </p:sp>
    </p:spTree>
    <p:extLst>
      <p:ext uri="{BB962C8B-B14F-4D97-AF65-F5344CB8AC3E}">
        <p14:creationId xmlns:p14="http://schemas.microsoft.com/office/powerpoint/2010/main" val="2800139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B54C15-7BB4-4C1E-882C-BB5FC94554EC}"/>
              </a:ext>
            </a:extLst>
          </p:cNvPr>
          <p:cNvSpPr>
            <a:spLocks noGrp="1"/>
          </p:cNvSpPr>
          <p:nvPr>
            <p:ph type="ftr" sz="quarter" idx="11"/>
          </p:nvPr>
        </p:nvSpPr>
        <p:spPr/>
        <p:txBody>
          <a:bodyPr/>
          <a:lstStyle/>
          <a:p>
            <a:endParaRPr lang="mk-MK"/>
          </a:p>
        </p:txBody>
      </p:sp>
      <p:pic>
        <p:nvPicPr>
          <p:cNvPr id="8" name="Picture 7">
            <a:extLst>
              <a:ext uri="{FF2B5EF4-FFF2-40B4-BE49-F238E27FC236}">
                <a16:creationId xmlns:a16="http://schemas.microsoft.com/office/drawing/2014/main" id="{2A24C1DB-A585-4253-ADEE-E821E51CB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23228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8E1EA5F-ECEB-4485-925C-95CB0C5C8E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8068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8B89604-FE0A-4F2D-A122-09AD2CF04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2866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E38717E-B39A-41E7-838E-C190D0766F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76653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724B48-0AC6-419A-AF85-B69D499BE1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38418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958E89-F0F4-4F08-BD47-7E1E43BDAD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98729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88473B-10AB-4B5C-9881-2F4B63E3D0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68122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DEAE-8B9D-4327-BBF8-7D13843BA88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mk-MK"/>
          </a:p>
        </p:txBody>
      </p:sp>
      <p:sp>
        <p:nvSpPr>
          <p:cNvPr id="3" name="Picture Placeholder 2">
            <a:extLst>
              <a:ext uri="{FF2B5EF4-FFF2-40B4-BE49-F238E27FC236}">
                <a16:creationId xmlns:a16="http://schemas.microsoft.com/office/drawing/2014/main" id="{DC35A5A5-2752-445C-AC12-F5A41BF6756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k-MK"/>
          </a:p>
        </p:txBody>
      </p:sp>
      <p:sp>
        <p:nvSpPr>
          <p:cNvPr id="4" name="Text Placeholder 3">
            <a:extLst>
              <a:ext uri="{FF2B5EF4-FFF2-40B4-BE49-F238E27FC236}">
                <a16:creationId xmlns:a16="http://schemas.microsoft.com/office/drawing/2014/main" id="{C5E9A28A-5102-4080-B896-C9347E6585B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A4483C-7210-449E-B551-64C004E06ECE}"/>
              </a:ext>
            </a:extLst>
          </p:cNvPr>
          <p:cNvSpPr>
            <a:spLocks noGrp="1"/>
          </p:cNvSpPr>
          <p:nvPr>
            <p:ph type="dt" sz="half" idx="10"/>
          </p:nvPr>
        </p:nvSpPr>
        <p:spPr>
          <a:xfrm>
            <a:off x="838200" y="6356350"/>
            <a:ext cx="2743200" cy="365125"/>
          </a:xfrm>
          <a:prstGeom prst="rect">
            <a:avLst/>
          </a:prstGeom>
        </p:spPr>
        <p:txBody>
          <a:bodyPr/>
          <a:lstStyle/>
          <a:p>
            <a:fld id="{24460F42-78D8-4C65-BF41-E4F930974E5A}" type="datetimeFigureOut">
              <a:rPr lang="mk-MK" smtClean="0"/>
              <a:t>30.6.2022</a:t>
            </a:fld>
            <a:endParaRPr lang="mk-MK"/>
          </a:p>
        </p:txBody>
      </p:sp>
      <p:sp>
        <p:nvSpPr>
          <p:cNvPr id="6" name="Footer Placeholder 5">
            <a:extLst>
              <a:ext uri="{FF2B5EF4-FFF2-40B4-BE49-F238E27FC236}">
                <a16:creationId xmlns:a16="http://schemas.microsoft.com/office/drawing/2014/main" id="{37952B34-9142-4840-848A-D59C666B610B}"/>
              </a:ext>
            </a:extLst>
          </p:cNvPr>
          <p:cNvSpPr>
            <a:spLocks noGrp="1"/>
          </p:cNvSpPr>
          <p:nvPr>
            <p:ph type="ftr" sz="quarter" idx="11"/>
          </p:nvPr>
        </p:nvSpPr>
        <p:spPr/>
        <p:txBody>
          <a:bodyPr/>
          <a:lstStyle/>
          <a:p>
            <a:endParaRPr lang="mk-MK"/>
          </a:p>
        </p:txBody>
      </p:sp>
      <p:sp>
        <p:nvSpPr>
          <p:cNvPr id="7" name="Slide Number Placeholder 6">
            <a:extLst>
              <a:ext uri="{FF2B5EF4-FFF2-40B4-BE49-F238E27FC236}">
                <a16:creationId xmlns:a16="http://schemas.microsoft.com/office/drawing/2014/main" id="{EDE7703C-6201-4956-97FD-64D9F3731122}"/>
              </a:ext>
            </a:extLst>
          </p:cNvPr>
          <p:cNvSpPr>
            <a:spLocks noGrp="1"/>
          </p:cNvSpPr>
          <p:nvPr>
            <p:ph type="sldNum" sz="quarter" idx="12"/>
          </p:nvPr>
        </p:nvSpPr>
        <p:spPr>
          <a:xfrm>
            <a:off x="8610600" y="6356350"/>
            <a:ext cx="2743200" cy="365125"/>
          </a:xfrm>
          <a:prstGeom prst="rect">
            <a:avLst/>
          </a:prstGeom>
        </p:spPr>
        <p:txBody>
          <a:bodyPr/>
          <a:lstStyle/>
          <a:p>
            <a:fld id="{13CE882B-B97A-4ED4-8884-88E29B76A19F}" type="slidenum">
              <a:rPr lang="mk-MK" smtClean="0"/>
              <a:t>‹#›</a:t>
            </a:fld>
            <a:endParaRPr lang="mk-MK"/>
          </a:p>
        </p:txBody>
      </p:sp>
    </p:spTree>
    <p:extLst>
      <p:ext uri="{BB962C8B-B14F-4D97-AF65-F5344CB8AC3E}">
        <p14:creationId xmlns:p14="http://schemas.microsoft.com/office/powerpoint/2010/main" val="2881554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AF51337-9B29-4064-8EF3-1B35B370F6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k-MK" dirty="0"/>
          </a:p>
        </p:txBody>
      </p:sp>
    </p:spTree>
    <p:extLst>
      <p:ext uri="{BB962C8B-B14F-4D97-AF65-F5344CB8AC3E}">
        <p14:creationId xmlns:p14="http://schemas.microsoft.com/office/powerpoint/2010/main" val="247548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jpeg"/><Relationship Id="rId3" Type="http://schemas.openxmlformats.org/officeDocument/2006/relationships/image" Target="../media/image16.png"/><Relationship Id="rId21" Type="http://schemas.openxmlformats.org/officeDocument/2006/relationships/image" Target="../media/image33.png"/><Relationship Id="rId7" Type="http://schemas.openxmlformats.org/officeDocument/2006/relationships/image" Target="../media/image20.jpeg"/><Relationship Id="rId12" Type="http://schemas.openxmlformats.org/officeDocument/2006/relationships/image" Target="../media/image24.jpeg"/><Relationship Id="rId17" Type="http://schemas.openxmlformats.org/officeDocument/2006/relationships/image" Target="../media/image29.png"/><Relationship Id="rId25" Type="http://schemas.openxmlformats.org/officeDocument/2006/relationships/image" Target="../media/image37.png"/><Relationship Id="rId2" Type="http://schemas.openxmlformats.org/officeDocument/2006/relationships/notesSlide" Target="../notesSlides/notesSlide3.xml"/><Relationship Id="rId16" Type="http://schemas.openxmlformats.org/officeDocument/2006/relationships/image" Target="../media/image28.gif"/><Relationship Id="rId20"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hyperlink" Target="http://fez.gov.mk/tl_files/images/Logos/Kemet_Electronics.jpg" TargetMode="External"/><Relationship Id="rId24" Type="http://schemas.openxmlformats.org/officeDocument/2006/relationships/image" Target="../media/image36.png"/><Relationship Id="rId5" Type="http://schemas.openxmlformats.org/officeDocument/2006/relationships/image" Target="../media/image18.png"/><Relationship Id="rId15" Type="http://schemas.openxmlformats.org/officeDocument/2006/relationships/image" Target="../media/image27.png"/><Relationship Id="rId23" Type="http://schemas.openxmlformats.org/officeDocument/2006/relationships/image" Target="../media/image35.gif"/><Relationship Id="rId10" Type="http://schemas.openxmlformats.org/officeDocument/2006/relationships/image" Target="../media/image23.png"/><Relationship Id="rId19" Type="http://schemas.openxmlformats.org/officeDocument/2006/relationships/image" Target="../media/image31.png"/><Relationship Id="rId4" Type="http://schemas.openxmlformats.org/officeDocument/2006/relationships/image" Target="../media/image17.png"/><Relationship Id="rId9" Type="http://schemas.openxmlformats.org/officeDocument/2006/relationships/image" Target="../media/image22.jpeg"/><Relationship Id="rId14" Type="http://schemas.openxmlformats.org/officeDocument/2006/relationships/image" Target="../media/image26.png"/><Relationship Id="rId22"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47.png"/><Relationship Id="rId18" Type="http://schemas.openxmlformats.org/officeDocument/2006/relationships/image" Target="../media/image51.png"/><Relationship Id="rId3" Type="http://schemas.openxmlformats.org/officeDocument/2006/relationships/image" Target="../media/image39.png"/><Relationship Id="rId21" Type="http://schemas.openxmlformats.org/officeDocument/2006/relationships/image" Target="../media/image54.png"/><Relationship Id="rId7" Type="http://schemas.openxmlformats.org/officeDocument/2006/relationships/image" Target="../media/image42.jpeg"/><Relationship Id="rId12" Type="http://schemas.openxmlformats.org/officeDocument/2006/relationships/image" Target="../media/image46.png"/><Relationship Id="rId17" Type="http://schemas.openxmlformats.org/officeDocument/2006/relationships/image" Target="../media/image50.png"/><Relationship Id="rId2" Type="http://schemas.openxmlformats.org/officeDocument/2006/relationships/notesSlide" Target="../notesSlides/notesSlide4.xml"/><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5.gif"/><Relationship Id="rId5" Type="http://schemas.openxmlformats.org/officeDocument/2006/relationships/image" Target="../media/image40.png"/><Relationship Id="rId15" Type="http://schemas.openxmlformats.org/officeDocument/2006/relationships/image" Target="../media/image23.png"/><Relationship Id="rId23" Type="http://schemas.openxmlformats.org/officeDocument/2006/relationships/image" Target="../media/image56.png"/><Relationship Id="rId10" Type="http://schemas.openxmlformats.org/officeDocument/2006/relationships/image" Target="../media/image44.png"/><Relationship Id="rId19" Type="http://schemas.openxmlformats.org/officeDocument/2006/relationships/image" Target="../media/image52.gif"/><Relationship Id="rId4" Type="http://schemas.openxmlformats.org/officeDocument/2006/relationships/image" Target="../media/image26.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5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0.png"/><Relationship Id="rId1" Type="http://schemas.openxmlformats.org/officeDocument/2006/relationships/slideLayout" Target="../slideLayouts/slideLayout14.xml"/><Relationship Id="rId6" Type="http://schemas.openxmlformats.org/officeDocument/2006/relationships/image" Target="../media/image62.png"/><Relationship Id="rId5" Type="http://schemas.openxmlformats.org/officeDocument/2006/relationships/image" Target="../media/image66.svg"/><Relationship Id="rId4" Type="http://schemas.openxmlformats.org/officeDocument/2006/relationships/image" Target="../media/image61.png"/><Relationship Id="rId9" Type="http://schemas.openxmlformats.org/officeDocument/2006/relationships/image" Target="../media/image70.svg"/></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64.png"/><Relationship Id="rId7" Type="http://schemas.openxmlformats.org/officeDocument/2006/relationships/diagramColors" Target="../diagrams/colors7.xml"/><Relationship Id="rId2" Type="http://schemas.openxmlformats.org/officeDocument/2006/relationships/hyperlink" Target="https://fez.gov.mk/wp-content/uploads/2021/02/SINGLE-ENTRY-POINT-After-CARE-SYSTEM2.pdf" TargetMode="External"/><Relationship Id="rId1" Type="http://schemas.openxmlformats.org/officeDocument/2006/relationships/slideLayout" Target="../slideLayouts/slideLayout1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1.jpeg"/><Relationship Id="rId7" Type="http://schemas.openxmlformats.org/officeDocument/2006/relationships/diagramLayout" Target="../diagrams/layout3.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Data" Target="../diagrams/data3.xml"/><Relationship Id="rId5" Type="http://schemas.openxmlformats.org/officeDocument/2006/relationships/image" Target="../media/image13.png"/><Relationship Id="rId10" Type="http://schemas.microsoft.com/office/2007/relationships/diagramDrawing" Target="../diagrams/drawing3.xml"/><Relationship Id="rId4" Type="http://schemas.openxmlformats.org/officeDocument/2006/relationships/image" Target="../media/image12.png"/><Relationship Id="rId9" Type="http://schemas.openxmlformats.org/officeDocument/2006/relationships/diagramColors" Target="../diagrams/colors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1.jpeg"/><Relationship Id="rId7"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15.jpeg"/><Relationship Id="rId4" Type="http://schemas.openxmlformats.org/officeDocument/2006/relationships/diagramData" Target="../diagrams/data4.xml"/><Relationship Id="rId9" Type="http://schemas.openxmlformats.org/officeDocument/2006/relationships/image" Target="../media/image1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305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3484662" y="2013348"/>
            <a:ext cx="4993060" cy="3859858"/>
          </a:xfrm>
          <a:prstGeom prst="rect">
            <a:avLst/>
          </a:prstGeom>
          <a:noFill/>
          <a:ln w="9525">
            <a:noFill/>
            <a:miter lim="800000"/>
            <a:headEnd/>
            <a:tailEnd/>
          </a:ln>
        </p:spPr>
      </p:pic>
      <p:sp>
        <p:nvSpPr>
          <p:cNvPr id="111" name="Rounded Rectangle 110"/>
          <p:cNvSpPr/>
          <p:nvPr/>
        </p:nvSpPr>
        <p:spPr>
          <a:xfrm>
            <a:off x="3935760" y="997292"/>
            <a:ext cx="2088572" cy="135158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mk-MK">
              <a:solidFill>
                <a:srgbClr val="FFFFD9"/>
              </a:solidFill>
              <a:latin typeface="Trebuchet MS"/>
            </a:endParaRPr>
          </a:p>
        </p:txBody>
      </p:sp>
      <p:sp>
        <p:nvSpPr>
          <p:cNvPr id="112" name="Rounded Rectangle 111"/>
          <p:cNvSpPr/>
          <p:nvPr/>
        </p:nvSpPr>
        <p:spPr>
          <a:xfrm>
            <a:off x="6168008" y="992604"/>
            <a:ext cx="2160580" cy="1054499"/>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mk-MK">
              <a:solidFill>
                <a:srgbClr val="FFFFD9"/>
              </a:solidFill>
              <a:latin typeface="Trebuchet MS"/>
            </a:endParaRPr>
          </a:p>
        </p:txBody>
      </p:sp>
      <p:sp>
        <p:nvSpPr>
          <p:cNvPr id="101" name="Rounded Rectangle 100"/>
          <p:cNvSpPr/>
          <p:nvPr/>
        </p:nvSpPr>
        <p:spPr>
          <a:xfrm>
            <a:off x="1631504" y="4581129"/>
            <a:ext cx="2088572" cy="1044495"/>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mk-MK">
              <a:solidFill>
                <a:srgbClr val="FFFFD9"/>
              </a:solidFill>
              <a:latin typeface="Trebuchet MS"/>
            </a:endParaRPr>
          </a:p>
        </p:txBody>
      </p:sp>
      <p:sp>
        <p:nvSpPr>
          <p:cNvPr id="102" name="Rounded Rectangle 101"/>
          <p:cNvSpPr/>
          <p:nvPr/>
        </p:nvSpPr>
        <p:spPr>
          <a:xfrm>
            <a:off x="1649974" y="3453509"/>
            <a:ext cx="2088572" cy="1043737"/>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mk-MK">
              <a:solidFill>
                <a:srgbClr val="FFFFD9"/>
              </a:solidFill>
              <a:latin typeface="Trebuchet MS"/>
            </a:endParaRPr>
          </a:p>
        </p:txBody>
      </p:sp>
      <p:sp>
        <p:nvSpPr>
          <p:cNvPr id="107" name="Rounded Rectangle 106"/>
          <p:cNvSpPr/>
          <p:nvPr/>
        </p:nvSpPr>
        <p:spPr>
          <a:xfrm>
            <a:off x="1649974" y="2433522"/>
            <a:ext cx="2088572" cy="936105"/>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mk-MK">
              <a:solidFill>
                <a:srgbClr val="FFFFD9"/>
              </a:solidFill>
              <a:latin typeface="Trebuchet MS"/>
            </a:endParaRPr>
          </a:p>
        </p:txBody>
      </p:sp>
      <p:sp>
        <p:nvSpPr>
          <p:cNvPr id="109" name="Rounded Rectangle 108"/>
          <p:cNvSpPr/>
          <p:nvPr/>
        </p:nvSpPr>
        <p:spPr>
          <a:xfrm>
            <a:off x="1631504" y="980728"/>
            <a:ext cx="2108564" cy="1368152"/>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mk-MK">
              <a:solidFill>
                <a:srgbClr val="FFFFD9"/>
              </a:solidFill>
              <a:latin typeface="Trebuchet MS"/>
            </a:endParaRPr>
          </a:p>
        </p:txBody>
      </p:sp>
      <p:sp>
        <p:nvSpPr>
          <p:cNvPr id="85" name="Rounded Rectangle 84"/>
          <p:cNvSpPr/>
          <p:nvPr/>
        </p:nvSpPr>
        <p:spPr>
          <a:xfrm>
            <a:off x="8472264" y="4629386"/>
            <a:ext cx="2088572" cy="996237"/>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mk-MK">
              <a:solidFill>
                <a:srgbClr val="FFFFD9"/>
              </a:solidFill>
              <a:latin typeface="Trebuchet MS"/>
            </a:endParaRPr>
          </a:p>
        </p:txBody>
      </p:sp>
      <p:sp>
        <p:nvSpPr>
          <p:cNvPr id="87" name="Rounded Rectangle 86"/>
          <p:cNvSpPr/>
          <p:nvPr/>
        </p:nvSpPr>
        <p:spPr>
          <a:xfrm>
            <a:off x="8490734" y="3465383"/>
            <a:ext cx="2088572" cy="108012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mk-MK">
              <a:solidFill>
                <a:srgbClr val="FFFFD9"/>
              </a:solidFill>
              <a:latin typeface="Trebuchet MS"/>
            </a:endParaRPr>
          </a:p>
        </p:txBody>
      </p:sp>
      <p:sp>
        <p:nvSpPr>
          <p:cNvPr id="89" name="Rounded Rectangle 88"/>
          <p:cNvSpPr/>
          <p:nvPr/>
        </p:nvSpPr>
        <p:spPr>
          <a:xfrm>
            <a:off x="8490734" y="2433522"/>
            <a:ext cx="2088572" cy="936105"/>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mk-MK">
              <a:solidFill>
                <a:srgbClr val="FFFFD9"/>
              </a:solidFill>
              <a:latin typeface="Trebuchet MS"/>
            </a:endParaRPr>
          </a:p>
        </p:txBody>
      </p:sp>
      <p:sp>
        <p:nvSpPr>
          <p:cNvPr id="115" name="Rounded Rectangle 114"/>
          <p:cNvSpPr/>
          <p:nvPr/>
        </p:nvSpPr>
        <p:spPr>
          <a:xfrm>
            <a:off x="1631504" y="5717933"/>
            <a:ext cx="2088572" cy="1054499"/>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mk-MK">
              <a:solidFill>
                <a:srgbClr val="FFFFD9"/>
              </a:solidFill>
              <a:latin typeface="Trebuchet MS"/>
            </a:endParaRPr>
          </a:p>
        </p:txBody>
      </p:sp>
      <p:sp>
        <p:nvSpPr>
          <p:cNvPr id="86" name="Rounded Rectangle 85"/>
          <p:cNvSpPr/>
          <p:nvPr/>
        </p:nvSpPr>
        <p:spPr>
          <a:xfrm>
            <a:off x="6167438" y="5731581"/>
            <a:ext cx="2160810" cy="1054499"/>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mk-MK">
              <a:solidFill>
                <a:srgbClr val="FFFFD9"/>
              </a:solidFill>
              <a:latin typeface="Trebuchet MS"/>
            </a:endParaRPr>
          </a:p>
        </p:txBody>
      </p:sp>
      <p:sp>
        <p:nvSpPr>
          <p:cNvPr id="90" name="Rounded Rectangle 89"/>
          <p:cNvSpPr/>
          <p:nvPr/>
        </p:nvSpPr>
        <p:spPr>
          <a:xfrm>
            <a:off x="8471924" y="5715016"/>
            <a:ext cx="2088572" cy="1071064"/>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mk-MK">
              <a:solidFill>
                <a:srgbClr val="FFFFD9"/>
              </a:solidFill>
              <a:latin typeface="Trebuchet MS"/>
            </a:endParaRPr>
          </a:p>
        </p:txBody>
      </p:sp>
      <p:sp>
        <p:nvSpPr>
          <p:cNvPr id="119" name="Rounded Rectangle 118"/>
          <p:cNvSpPr/>
          <p:nvPr/>
        </p:nvSpPr>
        <p:spPr>
          <a:xfrm>
            <a:off x="8472264" y="980728"/>
            <a:ext cx="2108564" cy="1368152"/>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mk-MK">
              <a:solidFill>
                <a:srgbClr val="FFFFD9"/>
              </a:solidFill>
              <a:latin typeface="Trebuchet MS"/>
            </a:endParaRPr>
          </a:p>
        </p:txBody>
      </p:sp>
      <p:sp>
        <p:nvSpPr>
          <p:cNvPr id="68" name="Rectangle 2"/>
          <p:cNvSpPr txBox="1">
            <a:spLocks noChangeArrowheads="1"/>
          </p:cNvSpPr>
          <p:nvPr/>
        </p:nvSpPr>
        <p:spPr>
          <a:xfrm>
            <a:off x="1524000" y="144016"/>
            <a:ext cx="9357360" cy="548680"/>
          </a:xfrm>
          <a:prstGeom prst="rect">
            <a:avLst/>
          </a:prstGeom>
        </p:spPr>
        <p:txBody>
          <a:bodyPr/>
          <a:lstStyle/>
          <a:p>
            <a:pPr fontAlgn="base">
              <a:spcBef>
                <a:spcPct val="0"/>
              </a:spcBef>
              <a:spcAft>
                <a:spcPct val="0"/>
              </a:spcAft>
              <a:defRPr/>
            </a:pPr>
            <a:r>
              <a:rPr lang="en-US" sz="4000" b="1" kern="0" dirty="0">
                <a:solidFill>
                  <a:srgbClr val="FFFFD9"/>
                </a:solidFill>
                <a:latin typeface="+mj-lt"/>
                <a:cs typeface="Arial" charset="0"/>
              </a:rPr>
              <a:t>Major recent investors in Greenfield sites</a:t>
            </a:r>
          </a:p>
          <a:p>
            <a:pPr fontAlgn="base">
              <a:spcBef>
                <a:spcPct val="0"/>
              </a:spcBef>
              <a:spcAft>
                <a:spcPct val="0"/>
              </a:spcAft>
              <a:defRPr/>
            </a:pPr>
            <a:endParaRPr lang="en-GB" sz="2400" kern="0" dirty="0">
              <a:solidFill>
                <a:srgbClr val="FFFFD9"/>
              </a:solidFill>
              <a:effectLst>
                <a:outerShdw blurRad="38100" dist="38100" dir="2700000" algn="tl">
                  <a:srgbClr val="000000">
                    <a:alpha val="43137"/>
                  </a:srgbClr>
                </a:outerShdw>
              </a:effectLst>
              <a:latin typeface="Trebuchet MS"/>
              <a:cs typeface="Arial" charset="0"/>
            </a:endParaRPr>
          </a:p>
        </p:txBody>
      </p:sp>
      <p:pic>
        <p:nvPicPr>
          <p:cNvPr id="99" name="Picture 14" descr="http://upload.wikimedia.org/wikipedia/en/thumb/a/a4/Flag_of_the_United_States.svg/125px-Flag_of_the_United_States.svg.png"/>
          <p:cNvPicPr>
            <a:picLocks noChangeAspect="1" noChangeArrowheads="1"/>
          </p:cNvPicPr>
          <p:nvPr/>
        </p:nvPicPr>
        <p:blipFill>
          <a:blip r:embed="rId4" cstate="print"/>
          <a:srcRect/>
          <a:stretch>
            <a:fillRect/>
          </a:stretch>
        </p:blipFill>
        <p:spPr bwMode="auto">
          <a:xfrm>
            <a:off x="7573640" y="1083421"/>
            <a:ext cx="655747" cy="432048"/>
          </a:xfrm>
          <a:prstGeom prst="rect">
            <a:avLst/>
          </a:prstGeom>
          <a:noFill/>
        </p:spPr>
      </p:pic>
      <p:sp>
        <p:nvSpPr>
          <p:cNvPr id="100" name="TextBox 99"/>
          <p:cNvSpPr txBox="1"/>
          <p:nvPr/>
        </p:nvSpPr>
        <p:spPr>
          <a:xfrm>
            <a:off x="6216392" y="1494739"/>
            <a:ext cx="2039849" cy="553998"/>
          </a:xfrm>
          <a:prstGeom prst="rect">
            <a:avLst/>
          </a:prstGeom>
          <a:noFill/>
        </p:spPr>
        <p:txBody>
          <a:bodyPr wrap="square" rtlCol="0">
            <a:spAutoFit/>
          </a:bodyPr>
          <a:lstStyle/>
          <a:p>
            <a:pPr fontAlgn="base">
              <a:spcBef>
                <a:spcPct val="0"/>
              </a:spcBef>
              <a:spcAft>
                <a:spcPct val="0"/>
              </a:spcAft>
            </a:pPr>
            <a:r>
              <a:rPr lang="en-US" sz="1000" dirty="0">
                <a:solidFill>
                  <a:srgbClr val="000000"/>
                </a:solidFill>
                <a:latin typeface="Trebuchet MS"/>
                <a:cs typeface="Arial" charset="0"/>
              </a:rPr>
              <a:t>€</a:t>
            </a:r>
            <a:r>
              <a:rPr lang="mk-MK" sz="1000" dirty="0">
                <a:solidFill>
                  <a:srgbClr val="000000"/>
                </a:solidFill>
                <a:latin typeface="Trebuchet MS"/>
                <a:cs typeface="Arial" charset="0"/>
              </a:rPr>
              <a:t>15</a:t>
            </a:r>
            <a:r>
              <a:rPr lang="en-US" sz="1000" dirty="0">
                <a:solidFill>
                  <a:srgbClr val="000000"/>
                </a:solidFill>
                <a:latin typeface="Trebuchet MS"/>
                <a:cs typeface="Arial" charset="0"/>
              </a:rPr>
              <a:t>M</a:t>
            </a:r>
            <a:r>
              <a:rPr lang="en-US" sz="1000">
                <a:solidFill>
                  <a:srgbClr val="000000"/>
                </a:solidFill>
                <a:latin typeface="Trebuchet MS"/>
                <a:cs typeface="Arial" charset="0"/>
              </a:rPr>
              <a:t>; 500</a:t>
            </a:r>
            <a:r>
              <a:rPr lang="mk-MK" sz="1000">
                <a:solidFill>
                  <a:srgbClr val="000000"/>
                </a:solidFill>
                <a:latin typeface="Trebuchet MS"/>
                <a:cs typeface="Arial" charset="0"/>
              </a:rPr>
              <a:t>+</a:t>
            </a:r>
            <a:r>
              <a:rPr lang="en-US" sz="1000">
                <a:solidFill>
                  <a:srgbClr val="000000"/>
                </a:solidFill>
                <a:latin typeface="Trebuchet MS"/>
                <a:cs typeface="Arial" charset="0"/>
              </a:rPr>
              <a:t> </a:t>
            </a:r>
            <a:r>
              <a:rPr lang="en-US" sz="1000" dirty="0">
                <a:solidFill>
                  <a:srgbClr val="000000"/>
                </a:solidFill>
                <a:latin typeface="Trebuchet MS"/>
                <a:cs typeface="Arial" charset="0"/>
              </a:rPr>
              <a:t>employees</a:t>
            </a:r>
            <a:r>
              <a:rPr lang="en-US" sz="1000">
                <a:solidFill>
                  <a:srgbClr val="000000"/>
                </a:solidFill>
                <a:latin typeface="Trebuchet MS"/>
                <a:cs typeface="Arial" charset="0"/>
              </a:rPr>
              <a:t>; </a:t>
            </a:r>
            <a:endParaRPr lang="mk-MK" sz="1000">
              <a:solidFill>
                <a:srgbClr val="000000"/>
              </a:solidFill>
              <a:latin typeface="Trebuchet MS"/>
              <a:cs typeface="Arial" charset="0"/>
            </a:endParaRPr>
          </a:p>
          <a:p>
            <a:pPr fontAlgn="base">
              <a:spcBef>
                <a:spcPct val="0"/>
              </a:spcBef>
              <a:spcAft>
                <a:spcPct val="0"/>
              </a:spcAft>
            </a:pPr>
            <a:r>
              <a:rPr lang="en-US" sz="1000">
                <a:solidFill>
                  <a:srgbClr val="000000"/>
                </a:solidFill>
                <a:latin typeface="Trebuchet MS"/>
                <a:cs typeface="Arial" charset="0"/>
              </a:rPr>
              <a:t>Production </a:t>
            </a:r>
            <a:r>
              <a:rPr lang="en-US" sz="1000" dirty="0">
                <a:solidFill>
                  <a:srgbClr val="000000"/>
                </a:solidFill>
                <a:latin typeface="Trebuchet MS"/>
                <a:cs typeface="Arial" charset="0"/>
              </a:rPr>
              <a:t>of </a:t>
            </a:r>
            <a:r>
              <a:rPr lang="mk-MK" sz="1000" dirty="0">
                <a:solidFill>
                  <a:srgbClr val="000000"/>
                </a:solidFill>
                <a:latin typeface="Trebuchet MS"/>
                <a:cs typeface="Arial" charset="0"/>
              </a:rPr>
              <a:t>electronic </a:t>
            </a:r>
            <a:r>
              <a:rPr lang="mk-MK" sz="1000">
                <a:solidFill>
                  <a:srgbClr val="000000"/>
                </a:solidFill>
                <a:latin typeface="Trebuchet MS"/>
                <a:cs typeface="Arial" charset="0"/>
              </a:rPr>
              <a:t>and </a:t>
            </a:r>
            <a:r>
              <a:rPr lang="en-US" sz="1000">
                <a:solidFill>
                  <a:srgbClr val="000000"/>
                </a:solidFill>
                <a:latin typeface="Trebuchet MS"/>
                <a:cs typeface="Arial" charset="0"/>
              </a:rPr>
              <a:t>safety</a:t>
            </a:r>
            <a:r>
              <a:rPr lang="mk-MK" sz="1000">
                <a:solidFill>
                  <a:srgbClr val="000000"/>
                </a:solidFill>
                <a:latin typeface="Trebuchet MS"/>
                <a:cs typeface="Arial" charset="0"/>
              </a:rPr>
              <a:t> </a:t>
            </a:r>
            <a:r>
              <a:rPr lang="mk-MK" sz="1000" dirty="0">
                <a:solidFill>
                  <a:srgbClr val="000000"/>
                </a:solidFill>
                <a:latin typeface="Trebuchet MS"/>
                <a:cs typeface="Arial" charset="0"/>
              </a:rPr>
              <a:t>components</a:t>
            </a:r>
            <a:endParaRPr lang="en-US" sz="1000" dirty="0">
              <a:solidFill>
                <a:srgbClr val="000000"/>
              </a:solidFill>
              <a:latin typeface="Trebuchet MS"/>
              <a:cs typeface="Arial" charset="0"/>
            </a:endParaRPr>
          </a:p>
        </p:txBody>
      </p:sp>
      <p:pic>
        <p:nvPicPr>
          <p:cNvPr id="103" name="Picture 4" descr="A flag featuring both cross and saltire in red, white and blue"/>
          <p:cNvPicPr>
            <a:picLocks noChangeAspect="1" noChangeArrowheads="1"/>
          </p:cNvPicPr>
          <p:nvPr/>
        </p:nvPicPr>
        <p:blipFill>
          <a:blip r:embed="rId5" cstate="print"/>
          <a:srcRect/>
          <a:stretch>
            <a:fillRect/>
          </a:stretch>
        </p:blipFill>
        <p:spPr bwMode="auto">
          <a:xfrm>
            <a:off x="2952894" y="1065782"/>
            <a:ext cx="622827" cy="391706"/>
          </a:xfrm>
          <a:prstGeom prst="rect">
            <a:avLst/>
          </a:prstGeom>
          <a:noFill/>
        </p:spPr>
      </p:pic>
      <p:sp>
        <p:nvSpPr>
          <p:cNvPr id="104" name="TextBox 103"/>
          <p:cNvSpPr txBox="1"/>
          <p:nvPr/>
        </p:nvSpPr>
        <p:spPr>
          <a:xfrm>
            <a:off x="1666844" y="1476574"/>
            <a:ext cx="2052892" cy="707886"/>
          </a:xfrm>
          <a:prstGeom prst="rect">
            <a:avLst/>
          </a:prstGeom>
          <a:noFill/>
        </p:spPr>
        <p:txBody>
          <a:bodyPr wrap="square" rtlCol="0">
            <a:spAutoFit/>
          </a:bodyPr>
          <a:lstStyle/>
          <a:p>
            <a:pPr>
              <a:defRPr/>
            </a:pPr>
            <a:r>
              <a:rPr lang="en-US" sz="1000" b="1" dirty="0">
                <a:solidFill>
                  <a:srgbClr val="000000"/>
                </a:solidFill>
                <a:latin typeface="Trebuchet MS"/>
                <a:cs typeface="Arial" charset="0"/>
              </a:rPr>
              <a:t>Plant 1: </a:t>
            </a:r>
            <a:r>
              <a:rPr lang="en-US" sz="1000" dirty="0">
                <a:solidFill>
                  <a:srgbClr val="000000"/>
                </a:solidFill>
                <a:latin typeface="Trebuchet MS"/>
                <a:cs typeface="Arial" charset="0"/>
              </a:rPr>
              <a:t>€</a:t>
            </a:r>
            <a:r>
              <a:rPr lang="mk-MK" sz="1000" dirty="0">
                <a:solidFill>
                  <a:srgbClr val="000000"/>
                </a:solidFill>
                <a:latin typeface="Trebuchet MS"/>
                <a:cs typeface="Arial" charset="0"/>
              </a:rPr>
              <a:t>8</a:t>
            </a:r>
            <a:r>
              <a:rPr lang="en-US" sz="1000" dirty="0">
                <a:solidFill>
                  <a:srgbClr val="000000"/>
                </a:solidFill>
                <a:latin typeface="Trebuchet MS"/>
                <a:cs typeface="Arial" charset="0"/>
              </a:rPr>
              <a:t>0M; 3</a:t>
            </a:r>
            <a:r>
              <a:rPr lang="mk-MK" sz="1000" dirty="0">
                <a:solidFill>
                  <a:srgbClr val="000000"/>
                </a:solidFill>
                <a:latin typeface="Trebuchet MS"/>
                <a:cs typeface="Arial" charset="0"/>
              </a:rPr>
              <a:t>5</a:t>
            </a:r>
            <a:r>
              <a:rPr lang="en-US" sz="1000" dirty="0">
                <a:solidFill>
                  <a:srgbClr val="000000"/>
                </a:solidFill>
                <a:latin typeface="Trebuchet MS"/>
                <a:cs typeface="Arial" charset="0"/>
              </a:rPr>
              <a:t>0 employees; Exhaust catalyst manufacturer; The biggest exporter from Macedonia</a:t>
            </a:r>
          </a:p>
        </p:txBody>
      </p:sp>
      <p:sp>
        <p:nvSpPr>
          <p:cNvPr id="105" name="TextBox 104"/>
          <p:cNvSpPr txBox="1"/>
          <p:nvPr/>
        </p:nvSpPr>
        <p:spPr>
          <a:xfrm>
            <a:off x="1666844" y="2102660"/>
            <a:ext cx="2052892" cy="246221"/>
          </a:xfrm>
          <a:prstGeom prst="rect">
            <a:avLst/>
          </a:prstGeom>
          <a:noFill/>
        </p:spPr>
        <p:txBody>
          <a:bodyPr wrap="square" rtlCol="0">
            <a:spAutoFit/>
          </a:bodyPr>
          <a:lstStyle/>
          <a:p>
            <a:pPr fontAlgn="base">
              <a:spcAft>
                <a:spcPct val="0"/>
              </a:spcAft>
            </a:pPr>
            <a:r>
              <a:rPr lang="en-US" sz="1000" b="1" dirty="0">
                <a:solidFill>
                  <a:srgbClr val="000000"/>
                </a:solidFill>
                <a:latin typeface="Trebuchet MS"/>
                <a:cs typeface="Arial" charset="0"/>
              </a:rPr>
              <a:t>Plant 2: </a:t>
            </a:r>
            <a:r>
              <a:rPr lang="en-US" sz="1000" dirty="0">
                <a:solidFill>
                  <a:srgbClr val="000000"/>
                </a:solidFill>
                <a:latin typeface="Trebuchet MS"/>
                <a:cs typeface="Arial" charset="0"/>
              </a:rPr>
              <a:t>€</a:t>
            </a:r>
            <a:r>
              <a:rPr lang="mk-MK" sz="1000" dirty="0">
                <a:solidFill>
                  <a:srgbClr val="000000"/>
                </a:solidFill>
                <a:latin typeface="Trebuchet MS"/>
                <a:cs typeface="Arial" charset="0"/>
              </a:rPr>
              <a:t>65</a:t>
            </a:r>
            <a:r>
              <a:rPr lang="en-US" sz="1000" dirty="0">
                <a:solidFill>
                  <a:srgbClr val="000000"/>
                </a:solidFill>
                <a:latin typeface="Trebuchet MS"/>
                <a:cs typeface="Arial" charset="0"/>
              </a:rPr>
              <a:t>M</a:t>
            </a:r>
            <a:r>
              <a:rPr lang="en-US" sz="1000">
                <a:solidFill>
                  <a:srgbClr val="000000"/>
                </a:solidFill>
                <a:latin typeface="Trebuchet MS"/>
                <a:cs typeface="Arial" charset="0"/>
              </a:rPr>
              <a:t>; </a:t>
            </a:r>
            <a:r>
              <a:rPr lang="mk-MK" sz="1000">
                <a:solidFill>
                  <a:srgbClr val="000000"/>
                </a:solidFill>
                <a:latin typeface="Trebuchet MS"/>
                <a:cs typeface="Arial" charset="0"/>
              </a:rPr>
              <a:t>550</a:t>
            </a:r>
            <a:r>
              <a:rPr lang="en-US" sz="1000" dirty="0">
                <a:solidFill>
                  <a:srgbClr val="000000"/>
                </a:solidFill>
                <a:latin typeface="Trebuchet MS"/>
                <a:cs typeface="Arial" charset="0"/>
              </a:rPr>
              <a:t>+ employees;</a:t>
            </a:r>
          </a:p>
        </p:txBody>
      </p:sp>
      <p:sp>
        <p:nvSpPr>
          <p:cNvPr id="106" name="TextBox 105"/>
          <p:cNvSpPr txBox="1"/>
          <p:nvPr/>
        </p:nvSpPr>
        <p:spPr>
          <a:xfrm>
            <a:off x="8536191" y="1488786"/>
            <a:ext cx="2131809" cy="553998"/>
          </a:xfrm>
          <a:prstGeom prst="rect">
            <a:avLst/>
          </a:prstGeom>
          <a:noFill/>
        </p:spPr>
        <p:txBody>
          <a:bodyPr wrap="square" rtlCol="0">
            <a:spAutoFit/>
          </a:bodyPr>
          <a:lstStyle/>
          <a:p>
            <a:pPr>
              <a:defRPr/>
            </a:pPr>
            <a:r>
              <a:rPr lang="en-US" sz="1000" b="1" dirty="0">
                <a:solidFill>
                  <a:srgbClr val="000000"/>
                </a:solidFill>
                <a:latin typeface="Trebuchet MS"/>
                <a:cs typeface="Arial" charset="0"/>
              </a:rPr>
              <a:t>Plant 1: </a:t>
            </a:r>
            <a:r>
              <a:rPr lang="en-US" sz="1000" dirty="0">
                <a:solidFill>
                  <a:srgbClr val="000000"/>
                </a:solidFill>
                <a:latin typeface="Trebuchet MS"/>
                <a:cs typeface="Arial" charset="0"/>
              </a:rPr>
              <a:t>€</a:t>
            </a:r>
            <a:r>
              <a:rPr lang="mk-MK" sz="1000" dirty="0">
                <a:solidFill>
                  <a:srgbClr val="000000"/>
                </a:solidFill>
                <a:latin typeface="Trebuchet MS"/>
                <a:cs typeface="Arial" charset="0"/>
              </a:rPr>
              <a:t>25</a:t>
            </a:r>
            <a:r>
              <a:rPr lang="en-US" sz="1000" dirty="0">
                <a:solidFill>
                  <a:srgbClr val="000000"/>
                </a:solidFill>
                <a:latin typeface="Trebuchet MS"/>
                <a:cs typeface="Arial" charset="0"/>
              </a:rPr>
              <a:t>M; </a:t>
            </a:r>
            <a:r>
              <a:rPr lang="mk-MK" sz="1000">
                <a:solidFill>
                  <a:srgbClr val="000000"/>
                </a:solidFill>
                <a:latin typeface="Trebuchet MS"/>
                <a:cs typeface="Arial" charset="0"/>
              </a:rPr>
              <a:t>8</a:t>
            </a:r>
            <a:r>
              <a:rPr lang="en-US" sz="1000">
                <a:solidFill>
                  <a:srgbClr val="000000"/>
                </a:solidFill>
                <a:latin typeface="Trebuchet MS"/>
                <a:cs typeface="Arial" charset="0"/>
              </a:rPr>
              <a:t>00 </a:t>
            </a:r>
            <a:r>
              <a:rPr lang="en-US" sz="1000" dirty="0">
                <a:solidFill>
                  <a:srgbClr val="000000"/>
                </a:solidFill>
                <a:latin typeface="Trebuchet MS"/>
                <a:cs typeface="Arial" charset="0"/>
              </a:rPr>
              <a:t>employees; Production of buses and coaches for the US and EU markets;</a:t>
            </a:r>
          </a:p>
        </p:txBody>
      </p:sp>
      <p:sp>
        <p:nvSpPr>
          <p:cNvPr id="108" name="TextBox 107"/>
          <p:cNvSpPr txBox="1"/>
          <p:nvPr/>
        </p:nvSpPr>
        <p:spPr>
          <a:xfrm>
            <a:off x="8544272" y="1988840"/>
            <a:ext cx="2148840" cy="400110"/>
          </a:xfrm>
          <a:prstGeom prst="rect">
            <a:avLst/>
          </a:prstGeom>
          <a:noFill/>
        </p:spPr>
        <p:txBody>
          <a:bodyPr wrap="square" rtlCol="0">
            <a:spAutoFit/>
          </a:bodyPr>
          <a:lstStyle/>
          <a:p>
            <a:pPr fontAlgn="base">
              <a:spcAft>
                <a:spcPct val="0"/>
              </a:spcAft>
            </a:pPr>
            <a:r>
              <a:rPr lang="mk-MK" sz="1000" b="1" dirty="0">
                <a:solidFill>
                  <a:srgbClr val="000000"/>
                </a:solidFill>
                <a:latin typeface="Trebuchet MS"/>
                <a:cs typeface="Arial" charset="0"/>
              </a:rPr>
              <a:t>Second </a:t>
            </a:r>
            <a:r>
              <a:rPr lang="en-US" sz="1000" b="1" dirty="0">
                <a:solidFill>
                  <a:srgbClr val="000000"/>
                </a:solidFill>
                <a:latin typeface="Trebuchet MS"/>
                <a:cs typeface="Arial" charset="0"/>
              </a:rPr>
              <a:t>investment</a:t>
            </a:r>
            <a:r>
              <a:rPr lang="mk-MK" sz="1000" b="1" dirty="0">
                <a:solidFill>
                  <a:srgbClr val="000000"/>
                </a:solidFill>
                <a:latin typeface="Trebuchet MS"/>
                <a:cs typeface="Arial" charset="0"/>
              </a:rPr>
              <a:t> stage</a:t>
            </a:r>
            <a:r>
              <a:rPr lang="en-US" sz="1000" b="1" dirty="0">
                <a:solidFill>
                  <a:srgbClr val="000000"/>
                </a:solidFill>
                <a:latin typeface="Trebuchet MS"/>
                <a:cs typeface="Arial" charset="0"/>
              </a:rPr>
              <a:t>: </a:t>
            </a:r>
            <a:r>
              <a:rPr lang="en-US" sz="1000" dirty="0">
                <a:solidFill>
                  <a:srgbClr val="000000"/>
                </a:solidFill>
                <a:latin typeface="Trebuchet MS"/>
                <a:cs typeface="Arial" charset="0"/>
              </a:rPr>
              <a:t>€</a:t>
            </a:r>
            <a:r>
              <a:rPr lang="mk-MK" sz="1000" dirty="0">
                <a:solidFill>
                  <a:srgbClr val="000000"/>
                </a:solidFill>
                <a:latin typeface="Trebuchet MS"/>
                <a:cs typeface="Arial" charset="0"/>
              </a:rPr>
              <a:t>15</a:t>
            </a:r>
            <a:r>
              <a:rPr lang="en-US" sz="1000" dirty="0">
                <a:solidFill>
                  <a:srgbClr val="000000"/>
                </a:solidFill>
                <a:latin typeface="Trebuchet MS"/>
                <a:cs typeface="Arial" charset="0"/>
              </a:rPr>
              <a:t>M</a:t>
            </a:r>
            <a:r>
              <a:rPr lang="en-US" sz="1000">
                <a:solidFill>
                  <a:srgbClr val="000000"/>
                </a:solidFill>
                <a:latin typeface="Trebuchet MS"/>
                <a:cs typeface="Arial" charset="0"/>
              </a:rPr>
              <a:t>; </a:t>
            </a:r>
            <a:r>
              <a:rPr lang="mk-MK" sz="1000">
                <a:solidFill>
                  <a:srgbClr val="000000"/>
                </a:solidFill>
                <a:latin typeface="Trebuchet MS"/>
                <a:cs typeface="Arial" charset="0"/>
              </a:rPr>
              <a:t>450+</a:t>
            </a:r>
            <a:r>
              <a:rPr lang="en-US" sz="1000">
                <a:solidFill>
                  <a:srgbClr val="000000"/>
                </a:solidFill>
                <a:latin typeface="Trebuchet MS"/>
                <a:cs typeface="Arial" charset="0"/>
              </a:rPr>
              <a:t> </a:t>
            </a:r>
            <a:r>
              <a:rPr lang="en-US" sz="1000" dirty="0">
                <a:solidFill>
                  <a:srgbClr val="000000"/>
                </a:solidFill>
                <a:latin typeface="Trebuchet MS"/>
                <a:cs typeface="Arial" charset="0"/>
              </a:rPr>
              <a:t>employees</a:t>
            </a:r>
          </a:p>
        </p:txBody>
      </p:sp>
      <p:pic>
        <p:nvPicPr>
          <p:cNvPr id="110" name="Picture 12" descr="http://upload.wikimedia.org/wikipedia/commons/thumb/6/65/Flag_of_Belgium.svg/125px-Flag_of_Belgium.svg.png"/>
          <p:cNvPicPr>
            <a:picLocks noChangeAspect="1" noChangeArrowheads="1"/>
          </p:cNvPicPr>
          <p:nvPr/>
        </p:nvPicPr>
        <p:blipFill>
          <a:blip r:embed="rId6" cstate="print"/>
          <a:srcRect/>
          <a:stretch>
            <a:fillRect/>
          </a:stretch>
        </p:blipFill>
        <p:spPr bwMode="auto">
          <a:xfrm>
            <a:off x="9792158" y="1067007"/>
            <a:ext cx="648072" cy="402249"/>
          </a:xfrm>
          <a:prstGeom prst="rect">
            <a:avLst/>
          </a:prstGeom>
          <a:noFill/>
        </p:spPr>
      </p:pic>
      <p:pic>
        <p:nvPicPr>
          <p:cNvPr id="113" name="Picture 2" descr="http://dcroninmotors.com/wp-content/uploads/2011/09/Logo_Van_Hool_265x110.jpg"/>
          <p:cNvPicPr>
            <a:picLocks noChangeAspect="1" noChangeArrowheads="1"/>
          </p:cNvPicPr>
          <p:nvPr/>
        </p:nvPicPr>
        <p:blipFill>
          <a:blip r:embed="rId7" cstate="print"/>
          <a:srcRect/>
          <a:stretch>
            <a:fillRect/>
          </a:stretch>
        </p:blipFill>
        <p:spPr bwMode="auto">
          <a:xfrm>
            <a:off x="8616280" y="1049082"/>
            <a:ext cx="1080120" cy="448352"/>
          </a:xfrm>
          <a:prstGeom prst="rect">
            <a:avLst/>
          </a:prstGeom>
          <a:noFill/>
        </p:spPr>
      </p:pic>
      <p:cxnSp>
        <p:nvCxnSpPr>
          <p:cNvPr id="120" name="Straight Arrow Connector 119"/>
          <p:cNvCxnSpPr>
            <a:stCxn id="89" idx="1"/>
          </p:cNvCxnSpPr>
          <p:nvPr/>
        </p:nvCxnSpPr>
        <p:spPr>
          <a:xfrm flipH="1">
            <a:off x="6054472" y="2901574"/>
            <a:ext cx="2436262" cy="140716"/>
          </a:xfrm>
          <a:prstGeom prst="straightConnector1">
            <a:avLst/>
          </a:prstGeom>
          <a:ln>
            <a:solidFill>
              <a:srgbClr val="C00000"/>
            </a:solidFill>
            <a:tailEnd type="arrow"/>
          </a:ln>
        </p:spPr>
        <p:style>
          <a:lnRef idx="2">
            <a:schemeClr val="accent3"/>
          </a:lnRef>
          <a:fillRef idx="0">
            <a:schemeClr val="accent3"/>
          </a:fillRef>
          <a:effectRef idx="1">
            <a:schemeClr val="accent3"/>
          </a:effectRef>
          <a:fontRef idx="minor">
            <a:schemeClr val="tx1"/>
          </a:fontRef>
        </p:style>
      </p:cxnSp>
      <p:cxnSp>
        <p:nvCxnSpPr>
          <p:cNvPr id="121" name="Straight Arrow Connector 120"/>
          <p:cNvCxnSpPr/>
          <p:nvPr/>
        </p:nvCxnSpPr>
        <p:spPr>
          <a:xfrm flipH="1">
            <a:off x="5970652" y="2276872"/>
            <a:ext cx="2573620" cy="720080"/>
          </a:xfrm>
          <a:prstGeom prst="straightConnector1">
            <a:avLst/>
          </a:prstGeom>
          <a:ln>
            <a:solidFill>
              <a:srgbClr val="C00000"/>
            </a:solidFill>
            <a:tailEnd type="arrow"/>
          </a:ln>
        </p:spPr>
        <p:style>
          <a:lnRef idx="2">
            <a:schemeClr val="accent3"/>
          </a:lnRef>
          <a:fillRef idx="0">
            <a:schemeClr val="accent3"/>
          </a:fillRef>
          <a:effectRef idx="1">
            <a:schemeClr val="accent3"/>
          </a:effectRef>
          <a:fontRef idx="minor">
            <a:schemeClr val="tx1"/>
          </a:fontRef>
        </p:style>
      </p:cxnSp>
      <p:cxnSp>
        <p:nvCxnSpPr>
          <p:cNvPr id="122" name="Straight Arrow Connector 121"/>
          <p:cNvCxnSpPr>
            <a:stCxn id="100" idx="2"/>
          </p:cNvCxnSpPr>
          <p:nvPr/>
        </p:nvCxnSpPr>
        <p:spPr>
          <a:xfrm flipH="1">
            <a:off x="5931356" y="2048738"/>
            <a:ext cx="1304960" cy="950977"/>
          </a:xfrm>
          <a:prstGeom prst="straightConnector1">
            <a:avLst/>
          </a:prstGeom>
          <a:ln>
            <a:solidFill>
              <a:srgbClr val="C00000"/>
            </a:solidFill>
            <a:tailEnd type="arrow"/>
          </a:ln>
        </p:spPr>
        <p:style>
          <a:lnRef idx="2">
            <a:schemeClr val="accent3"/>
          </a:lnRef>
          <a:fillRef idx="0">
            <a:schemeClr val="accent3"/>
          </a:fillRef>
          <a:effectRef idx="1">
            <a:schemeClr val="accent3"/>
          </a:effectRef>
          <a:fontRef idx="minor">
            <a:schemeClr val="tx1"/>
          </a:fontRef>
        </p:style>
      </p:cxnSp>
      <p:cxnSp>
        <p:nvCxnSpPr>
          <p:cNvPr id="126" name="Straight Arrow Connector 125"/>
          <p:cNvCxnSpPr>
            <a:stCxn id="86" idx="0"/>
          </p:cNvCxnSpPr>
          <p:nvPr/>
        </p:nvCxnSpPr>
        <p:spPr>
          <a:xfrm flipH="1" flipV="1">
            <a:off x="5962075" y="3335306"/>
            <a:ext cx="1285769" cy="2396274"/>
          </a:xfrm>
          <a:prstGeom prst="straightConnector1">
            <a:avLst/>
          </a:prstGeom>
          <a:ln>
            <a:solidFill>
              <a:srgbClr val="C00000"/>
            </a:solidFill>
            <a:tailEnd type="arrow"/>
          </a:ln>
        </p:spPr>
        <p:style>
          <a:lnRef idx="2">
            <a:schemeClr val="accent3"/>
          </a:lnRef>
          <a:fillRef idx="0">
            <a:schemeClr val="accent3"/>
          </a:fillRef>
          <a:effectRef idx="1">
            <a:schemeClr val="accent3"/>
          </a:effectRef>
          <a:fontRef idx="minor">
            <a:schemeClr val="tx1"/>
          </a:fontRef>
        </p:style>
      </p:cxnSp>
      <p:cxnSp>
        <p:nvCxnSpPr>
          <p:cNvPr id="127" name="Straight Arrow Connector 126"/>
          <p:cNvCxnSpPr/>
          <p:nvPr/>
        </p:nvCxnSpPr>
        <p:spPr>
          <a:xfrm>
            <a:off x="3647729" y="2276873"/>
            <a:ext cx="2186431" cy="733125"/>
          </a:xfrm>
          <a:prstGeom prst="straightConnector1">
            <a:avLst/>
          </a:prstGeom>
          <a:ln>
            <a:solidFill>
              <a:srgbClr val="C00000"/>
            </a:solidFill>
            <a:tailEnd type="arrow"/>
          </a:ln>
        </p:spPr>
        <p:style>
          <a:lnRef idx="2">
            <a:schemeClr val="accent3"/>
          </a:lnRef>
          <a:fillRef idx="0">
            <a:schemeClr val="accent3"/>
          </a:fillRef>
          <a:effectRef idx="1">
            <a:schemeClr val="accent3"/>
          </a:effectRef>
          <a:fontRef idx="minor">
            <a:schemeClr val="tx1"/>
          </a:fontRef>
        </p:style>
      </p:cxnSp>
      <p:cxnSp>
        <p:nvCxnSpPr>
          <p:cNvPr id="128" name="Straight Arrow Connector 127"/>
          <p:cNvCxnSpPr>
            <a:stCxn id="107" idx="3"/>
          </p:cNvCxnSpPr>
          <p:nvPr/>
        </p:nvCxnSpPr>
        <p:spPr>
          <a:xfrm>
            <a:off x="3738546" y="2901575"/>
            <a:ext cx="2038946" cy="181769"/>
          </a:xfrm>
          <a:prstGeom prst="straightConnector1">
            <a:avLst/>
          </a:prstGeom>
          <a:ln>
            <a:solidFill>
              <a:srgbClr val="C00000"/>
            </a:solidFill>
            <a:tailEnd type="arrow"/>
          </a:ln>
        </p:spPr>
        <p:style>
          <a:lnRef idx="2">
            <a:schemeClr val="accent3"/>
          </a:lnRef>
          <a:fillRef idx="0">
            <a:schemeClr val="accent3"/>
          </a:fillRef>
          <a:effectRef idx="1">
            <a:schemeClr val="accent3"/>
          </a:effectRef>
          <a:fontRef idx="minor">
            <a:schemeClr val="tx1"/>
          </a:fontRef>
        </p:style>
      </p:cxnSp>
      <p:cxnSp>
        <p:nvCxnSpPr>
          <p:cNvPr id="131" name="Straight Arrow Connector 130"/>
          <p:cNvCxnSpPr>
            <a:stCxn id="87" idx="1"/>
          </p:cNvCxnSpPr>
          <p:nvPr/>
        </p:nvCxnSpPr>
        <p:spPr>
          <a:xfrm flipH="1" flipV="1">
            <a:off x="6088380" y="3114301"/>
            <a:ext cx="2402354" cy="891143"/>
          </a:xfrm>
          <a:prstGeom prst="straightConnector1">
            <a:avLst/>
          </a:prstGeom>
          <a:ln>
            <a:solidFill>
              <a:srgbClr val="C00000"/>
            </a:solidFill>
            <a:tailEnd type="arrow"/>
          </a:ln>
        </p:spPr>
        <p:style>
          <a:lnRef idx="2">
            <a:schemeClr val="accent3"/>
          </a:lnRef>
          <a:fillRef idx="0">
            <a:schemeClr val="accent3"/>
          </a:fillRef>
          <a:effectRef idx="1">
            <a:schemeClr val="accent3"/>
          </a:effectRef>
          <a:fontRef idx="minor">
            <a:schemeClr val="tx1"/>
          </a:fontRef>
        </p:style>
      </p:cxnSp>
      <p:cxnSp>
        <p:nvCxnSpPr>
          <p:cNvPr id="132" name="Straight Arrow Connector 131"/>
          <p:cNvCxnSpPr/>
          <p:nvPr/>
        </p:nvCxnSpPr>
        <p:spPr>
          <a:xfrm flipV="1">
            <a:off x="3719736" y="3167160"/>
            <a:ext cx="2035272" cy="765897"/>
          </a:xfrm>
          <a:prstGeom prst="straightConnector1">
            <a:avLst/>
          </a:prstGeom>
          <a:ln>
            <a:solidFill>
              <a:srgbClr val="C00000"/>
            </a:solidFill>
            <a:tailEnd type="arrow"/>
          </a:ln>
        </p:spPr>
        <p:style>
          <a:lnRef idx="2">
            <a:schemeClr val="accent3"/>
          </a:lnRef>
          <a:fillRef idx="0">
            <a:schemeClr val="accent3"/>
          </a:fillRef>
          <a:effectRef idx="1">
            <a:schemeClr val="accent3"/>
          </a:effectRef>
          <a:fontRef idx="minor">
            <a:schemeClr val="tx1"/>
          </a:fontRef>
        </p:style>
      </p:cxnSp>
      <p:cxnSp>
        <p:nvCxnSpPr>
          <p:cNvPr id="133" name="Straight Arrow Connector 132"/>
          <p:cNvCxnSpPr/>
          <p:nvPr/>
        </p:nvCxnSpPr>
        <p:spPr>
          <a:xfrm flipV="1">
            <a:off x="3688205" y="3321406"/>
            <a:ext cx="2165188" cy="2440422"/>
          </a:xfrm>
          <a:prstGeom prst="straightConnector1">
            <a:avLst/>
          </a:prstGeom>
          <a:ln>
            <a:solidFill>
              <a:srgbClr val="C00000"/>
            </a:solidFill>
            <a:tailEnd type="arrow"/>
          </a:ln>
        </p:spPr>
        <p:style>
          <a:lnRef idx="2">
            <a:schemeClr val="accent3"/>
          </a:lnRef>
          <a:fillRef idx="0">
            <a:schemeClr val="accent3"/>
          </a:fillRef>
          <a:effectRef idx="1">
            <a:schemeClr val="accent3"/>
          </a:effectRef>
          <a:fontRef idx="minor">
            <a:schemeClr val="tx1"/>
          </a:fontRef>
        </p:style>
      </p:cxnSp>
      <p:cxnSp>
        <p:nvCxnSpPr>
          <p:cNvPr id="134" name="Straight Arrow Connector 133"/>
          <p:cNvCxnSpPr/>
          <p:nvPr/>
        </p:nvCxnSpPr>
        <p:spPr>
          <a:xfrm flipH="1" flipV="1">
            <a:off x="6035422" y="3300224"/>
            <a:ext cx="2508850" cy="2433032"/>
          </a:xfrm>
          <a:prstGeom prst="straightConnector1">
            <a:avLst/>
          </a:prstGeom>
          <a:ln>
            <a:solidFill>
              <a:srgbClr val="C00000"/>
            </a:solidFill>
            <a:tailEnd type="arrow"/>
          </a:ln>
        </p:spPr>
        <p:style>
          <a:lnRef idx="2">
            <a:schemeClr val="accent3"/>
          </a:lnRef>
          <a:fillRef idx="0">
            <a:schemeClr val="accent3"/>
          </a:fillRef>
          <a:effectRef idx="1">
            <a:schemeClr val="accent3"/>
          </a:effectRef>
          <a:fontRef idx="minor">
            <a:schemeClr val="tx1"/>
          </a:fontRef>
        </p:style>
      </p:cxnSp>
      <p:cxnSp>
        <p:nvCxnSpPr>
          <p:cNvPr id="135" name="Straight Arrow Connector 134"/>
          <p:cNvCxnSpPr/>
          <p:nvPr/>
        </p:nvCxnSpPr>
        <p:spPr>
          <a:xfrm flipV="1">
            <a:off x="3719737" y="3246310"/>
            <a:ext cx="2052517" cy="1838874"/>
          </a:xfrm>
          <a:prstGeom prst="straightConnector1">
            <a:avLst/>
          </a:prstGeom>
          <a:ln>
            <a:solidFill>
              <a:srgbClr val="C00000"/>
            </a:solidFill>
            <a:tailEnd type="arrow"/>
          </a:ln>
        </p:spPr>
        <p:style>
          <a:lnRef idx="2">
            <a:schemeClr val="accent3"/>
          </a:lnRef>
          <a:fillRef idx="0">
            <a:schemeClr val="accent3"/>
          </a:fillRef>
          <a:effectRef idx="1">
            <a:schemeClr val="accent3"/>
          </a:effectRef>
          <a:fontRef idx="minor">
            <a:schemeClr val="tx1"/>
          </a:fontRef>
        </p:style>
      </p:cxnSp>
      <p:cxnSp>
        <p:nvCxnSpPr>
          <p:cNvPr id="138" name="Straight Arrow Connector 137"/>
          <p:cNvCxnSpPr>
            <a:stCxn id="85" idx="1"/>
          </p:cNvCxnSpPr>
          <p:nvPr/>
        </p:nvCxnSpPr>
        <p:spPr>
          <a:xfrm flipH="1" flipV="1">
            <a:off x="6092572" y="3205358"/>
            <a:ext cx="2379692" cy="1922146"/>
          </a:xfrm>
          <a:prstGeom prst="straightConnector1">
            <a:avLst/>
          </a:prstGeom>
          <a:ln>
            <a:solidFill>
              <a:srgbClr val="C00000"/>
            </a:solidFill>
            <a:tailEnd type="arrow"/>
          </a:ln>
        </p:spPr>
        <p:style>
          <a:lnRef idx="2">
            <a:schemeClr val="accent3"/>
          </a:lnRef>
          <a:fillRef idx="0">
            <a:schemeClr val="accent3"/>
          </a:fillRef>
          <a:effectRef idx="1">
            <a:schemeClr val="accent3"/>
          </a:effectRef>
          <a:fontRef idx="minor">
            <a:schemeClr val="tx1"/>
          </a:fontRef>
        </p:style>
      </p:cxnSp>
      <p:cxnSp>
        <p:nvCxnSpPr>
          <p:cNvPr id="170" name="Straight Arrow Connector 169"/>
          <p:cNvCxnSpPr>
            <a:stCxn id="182" idx="0"/>
          </p:cNvCxnSpPr>
          <p:nvPr/>
        </p:nvCxnSpPr>
        <p:spPr>
          <a:xfrm flipV="1">
            <a:off x="4944158" y="3340326"/>
            <a:ext cx="988201" cy="2374691"/>
          </a:xfrm>
          <a:prstGeom prst="straightConnector1">
            <a:avLst/>
          </a:prstGeom>
          <a:ln>
            <a:solidFill>
              <a:srgbClr val="C00000"/>
            </a:solidFill>
            <a:tailEnd type="arrow"/>
          </a:ln>
        </p:spPr>
        <p:style>
          <a:lnRef idx="2">
            <a:schemeClr val="accent3"/>
          </a:lnRef>
          <a:fillRef idx="0">
            <a:schemeClr val="accent3"/>
          </a:fillRef>
          <a:effectRef idx="1">
            <a:schemeClr val="accent3"/>
          </a:effectRef>
          <a:fontRef idx="minor">
            <a:schemeClr val="tx1"/>
          </a:fontRef>
        </p:style>
      </p:cxnSp>
      <p:sp>
        <p:nvSpPr>
          <p:cNvPr id="182" name="Rounded Rectangle 181"/>
          <p:cNvSpPr/>
          <p:nvPr/>
        </p:nvSpPr>
        <p:spPr>
          <a:xfrm>
            <a:off x="3863752" y="5715017"/>
            <a:ext cx="2160810" cy="1054499"/>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mk-MK">
              <a:solidFill>
                <a:srgbClr val="FFFFD9"/>
              </a:solidFill>
              <a:latin typeface="Trebuchet MS"/>
            </a:endParaRPr>
          </a:p>
        </p:txBody>
      </p:sp>
      <p:pic>
        <p:nvPicPr>
          <p:cNvPr id="44" name="Picture 14" descr="http://upload.wikimedia.org/wikipedia/en/thumb/a/a4/Flag_of_the_United_States.svg/125px-Flag_of_the_United_States.svg.png"/>
          <p:cNvPicPr>
            <a:picLocks noChangeAspect="1" noChangeArrowheads="1"/>
          </p:cNvPicPr>
          <p:nvPr/>
        </p:nvPicPr>
        <p:blipFill>
          <a:blip r:embed="rId4" cstate="print"/>
          <a:srcRect/>
          <a:stretch>
            <a:fillRect/>
          </a:stretch>
        </p:blipFill>
        <p:spPr bwMode="auto">
          <a:xfrm>
            <a:off x="2937147" y="2516646"/>
            <a:ext cx="655747" cy="432048"/>
          </a:xfrm>
          <a:prstGeom prst="rect">
            <a:avLst/>
          </a:prstGeom>
          <a:noFill/>
        </p:spPr>
      </p:pic>
      <p:sp>
        <p:nvSpPr>
          <p:cNvPr id="45" name="TextBox 44"/>
          <p:cNvSpPr txBox="1"/>
          <p:nvPr/>
        </p:nvSpPr>
        <p:spPr>
          <a:xfrm>
            <a:off x="1648920" y="2987415"/>
            <a:ext cx="1998808" cy="400110"/>
          </a:xfrm>
          <a:prstGeom prst="rect">
            <a:avLst/>
          </a:prstGeom>
          <a:noFill/>
        </p:spPr>
        <p:txBody>
          <a:bodyPr wrap="square" rtlCol="0">
            <a:spAutoFit/>
          </a:bodyPr>
          <a:lstStyle/>
          <a:p>
            <a:pPr>
              <a:defRPr/>
            </a:pPr>
            <a:r>
              <a:rPr lang="en-US" sz="1000" dirty="0">
                <a:solidFill>
                  <a:srgbClr val="000000"/>
                </a:solidFill>
                <a:latin typeface="Trebuchet MS"/>
                <a:cs typeface="Arial" charset="0"/>
              </a:rPr>
              <a:t>€</a:t>
            </a:r>
            <a:r>
              <a:rPr lang="mk-MK" sz="1000" dirty="0">
                <a:solidFill>
                  <a:srgbClr val="000000"/>
                </a:solidFill>
                <a:latin typeface="Trebuchet MS"/>
                <a:cs typeface="Arial" charset="0"/>
              </a:rPr>
              <a:t>15</a:t>
            </a:r>
            <a:r>
              <a:rPr lang="en-US" sz="1000" dirty="0">
                <a:solidFill>
                  <a:srgbClr val="000000"/>
                </a:solidFill>
                <a:latin typeface="Trebuchet MS"/>
                <a:cs typeface="Arial" charset="0"/>
              </a:rPr>
              <a:t>M; </a:t>
            </a:r>
            <a:r>
              <a:rPr lang="mk-MK" sz="1000" dirty="0">
                <a:solidFill>
                  <a:srgbClr val="000000"/>
                </a:solidFill>
                <a:latin typeface="Trebuchet MS"/>
                <a:cs typeface="Arial" charset="0"/>
              </a:rPr>
              <a:t>4</a:t>
            </a:r>
            <a:r>
              <a:rPr lang="en-US" sz="1000" dirty="0">
                <a:solidFill>
                  <a:srgbClr val="000000"/>
                </a:solidFill>
                <a:latin typeface="Trebuchet MS"/>
                <a:cs typeface="Arial" charset="0"/>
              </a:rPr>
              <a:t>00 employees;</a:t>
            </a:r>
            <a:r>
              <a:rPr lang="mk-MK" sz="1000" dirty="0">
                <a:solidFill>
                  <a:srgbClr val="000000"/>
                </a:solidFill>
                <a:latin typeface="Trebuchet MS"/>
                <a:cs typeface="Arial" charset="0"/>
              </a:rPr>
              <a:t> </a:t>
            </a:r>
            <a:endParaRPr lang="en-US" sz="1000" dirty="0">
              <a:solidFill>
                <a:srgbClr val="000000"/>
              </a:solidFill>
              <a:latin typeface="Trebuchet MS"/>
              <a:cs typeface="Arial" charset="0"/>
            </a:endParaRPr>
          </a:p>
          <a:p>
            <a:pPr>
              <a:defRPr/>
            </a:pPr>
            <a:r>
              <a:rPr lang="en-US" sz="1000" dirty="0">
                <a:solidFill>
                  <a:srgbClr val="000000"/>
                </a:solidFill>
                <a:latin typeface="Trebuchet MS"/>
                <a:cs typeface="Arial" charset="0"/>
              </a:rPr>
              <a:t>Production </a:t>
            </a:r>
            <a:r>
              <a:rPr lang="mk-MK" sz="1000">
                <a:solidFill>
                  <a:srgbClr val="000000"/>
                </a:solidFill>
                <a:latin typeface="Trebuchet MS"/>
                <a:cs typeface="Arial" charset="0"/>
              </a:rPr>
              <a:t>of </a:t>
            </a:r>
            <a:r>
              <a:rPr lang="en-US" sz="1000">
                <a:solidFill>
                  <a:srgbClr val="000000"/>
                </a:solidFill>
                <a:latin typeface="Trebuchet MS"/>
                <a:cs typeface="Arial" charset="0"/>
              </a:rPr>
              <a:t>airbag </a:t>
            </a:r>
            <a:r>
              <a:rPr lang="mk-MK" sz="1000">
                <a:solidFill>
                  <a:srgbClr val="000000"/>
                </a:solidFill>
                <a:latin typeface="Trebuchet MS"/>
                <a:cs typeface="Arial" charset="0"/>
              </a:rPr>
              <a:t>inflators</a:t>
            </a:r>
            <a:endParaRPr lang="mk-MK" sz="1000" dirty="0">
              <a:solidFill>
                <a:srgbClr val="000000"/>
              </a:solidFill>
              <a:latin typeface="Trebuchet MS"/>
              <a:cs typeface="Arial" charset="0"/>
            </a:endParaRPr>
          </a:p>
        </p:txBody>
      </p:sp>
      <p:pic>
        <p:nvPicPr>
          <p:cNvPr id="46" name="Picture 5" descr="http://www.arc-cpcn.com/@ssets/images/logo.jpg"/>
          <p:cNvPicPr>
            <a:picLocks noChangeAspect="1" noChangeArrowheads="1"/>
          </p:cNvPicPr>
          <p:nvPr/>
        </p:nvPicPr>
        <p:blipFill>
          <a:blip r:embed="rId8" cstate="print"/>
          <a:srcRect/>
          <a:stretch>
            <a:fillRect/>
          </a:stretch>
        </p:blipFill>
        <p:spPr bwMode="auto">
          <a:xfrm>
            <a:off x="1689864" y="2554494"/>
            <a:ext cx="1165776" cy="298504"/>
          </a:xfrm>
          <a:prstGeom prst="rect">
            <a:avLst/>
          </a:prstGeom>
          <a:noFill/>
        </p:spPr>
      </p:pic>
      <p:sp>
        <p:nvSpPr>
          <p:cNvPr id="47" name="TextBox 46"/>
          <p:cNvSpPr txBox="1"/>
          <p:nvPr/>
        </p:nvSpPr>
        <p:spPr>
          <a:xfrm>
            <a:off x="1631504" y="3933056"/>
            <a:ext cx="2088232" cy="553998"/>
          </a:xfrm>
          <a:prstGeom prst="rect">
            <a:avLst/>
          </a:prstGeom>
          <a:noFill/>
        </p:spPr>
        <p:txBody>
          <a:bodyPr wrap="square" rtlCol="0">
            <a:spAutoFit/>
          </a:bodyPr>
          <a:lstStyle/>
          <a:p>
            <a:pPr>
              <a:defRPr/>
            </a:pPr>
            <a:r>
              <a:rPr lang="en-US" sz="1000" dirty="0">
                <a:solidFill>
                  <a:srgbClr val="000000"/>
                </a:solidFill>
                <a:latin typeface="Trebuchet MS"/>
                <a:cs typeface="Arial" charset="0"/>
              </a:rPr>
              <a:t>€</a:t>
            </a:r>
            <a:r>
              <a:rPr lang="mk-MK" sz="1000" dirty="0">
                <a:solidFill>
                  <a:srgbClr val="000000"/>
                </a:solidFill>
                <a:latin typeface="Trebuchet MS"/>
                <a:cs typeface="Arial" charset="0"/>
              </a:rPr>
              <a:t>10</a:t>
            </a:r>
            <a:r>
              <a:rPr lang="en-US" sz="1000" dirty="0">
                <a:solidFill>
                  <a:srgbClr val="000000"/>
                </a:solidFill>
                <a:latin typeface="Trebuchet MS"/>
                <a:cs typeface="Arial" charset="0"/>
              </a:rPr>
              <a:t>M; </a:t>
            </a:r>
            <a:r>
              <a:rPr lang="mk-MK" sz="1000" dirty="0">
                <a:solidFill>
                  <a:srgbClr val="000000"/>
                </a:solidFill>
                <a:latin typeface="Trebuchet MS"/>
                <a:cs typeface="Arial" charset="0"/>
              </a:rPr>
              <a:t>20</a:t>
            </a:r>
            <a:r>
              <a:rPr lang="en-US" sz="1000" dirty="0">
                <a:solidFill>
                  <a:srgbClr val="000000"/>
                </a:solidFill>
                <a:latin typeface="Trebuchet MS"/>
                <a:cs typeface="Arial" charset="0"/>
              </a:rPr>
              <a:t>0 employees;</a:t>
            </a:r>
          </a:p>
          <a:p>
            <a:pPr>
              <a:defRPr/>
            </a:pPr>
            <a:r>
              <a:rPr lang="mk-MK" sz="1000" dirty="0">
                <a:solidFill>
                  <a:srgbClr val="000000"/>
                </a:solidFill>
                <a:latin typeface="Trebuchet MS"/>
                <a:cs typeface="Arial" charset="0"/>
              </a:rPr>
              <a:t>Global leader in paper surface treatments and polymeric films</a:t>
            </a:r>
            <a:endParaRPr lang="en-US" sz="1000" dirty="0">
              <a:solidFill>
                <a:srgbClr val="000000"/>
              </a:solidFill>
              <a:latin typeface="Trebuchet MS"/>
              <a:cs typeface="Arial" charset="0"/>
            </a:endParaRPr>
          </a:p>
        </p:txBody>
      </p:sp>
      <p:pic>
        <p:nvPicPr>
          <p:cNvPr id="48" name="Picture 17" descr="http://www.sihl.com/downloads/company/information/diatec_rgb_72.jpg"/>
          <p:cNvPicPr>
            <a:picLocks noChangeAspect="1" noChangeArrowheads="1"/>
          </p:cNvPicPr>
          <p:nvPr/>
        </p:nvPicPr>
        <p:blipFill>
          <a:blip r:embed="rId9" cstate="print"/>
          <a:srcRect/>
          <a:stretch>
            <a:fillRect/>
          </a:stretch>
        </p:blipFill>
        <p:spPr bwMode="auto">
          <a:xfrm>
            <a:off x="1687684" y="3584662"/>
            <a:ext cx="1224136" cy="307381"/>
          </a:xfrm>
          <a:prstGeom prst="rect">
            <a:avLst/>
          </a:prstGeom>
          <a:noFill/>
        </p:spPr>
      </p:pic>
      <p:pic>
        <p:nvPicPr>
          <p:cNvPr id="49" name="Picture 6" descr="http://upload.wikimedia.org/wikipedia/en/thumb/0/03/Flag_of_Italy.svg/125px-Flag_of_Italy.svg.png"/>
          <p:cNvPicPr>
            <a:picLocks noChangeAspect="1" noChangeArrowheads="1"/>
          </p:cNvPicPr>
          <p:nvPr/>
        </p:nvPicPr>
        <p:blipFill>
          <a:blip r:embed="rId10" cstate="print"/>
          <a:srcRect/>
          <a:stretch>
            <a:fillRect/>
          </a:stretch>
        </p:blipFill>
        <p:spPr bwMode="auto">
          <a:xfrm>
            <a:off x="2986008" y="3543717"/>
            <a:ext cx="599520" cy="399188"/>
          </a:xfrm>
          <a:prstGeom prst="rect">
            <a:avLst/>
          </a:prstGeom>
          <a:noFill/>
        </p:spPr>
      </p:pic>
      <p:sp>
        <p:nvSpPr>
          <p:cNvPr id="50" name="TextBox 49"/>
          <p:cNvSpPr txBox="1"/>
          <p:nvPr/>
        </p:nvSpPr>
        <p:spPr>
          <a:xfrm>
            <a:off x="8544272" y="3860271"/>
            <a:ext cx="2074584" cy="707886"/>
          </a:xfrm>
          <a:prstGeom prst="rect">
            <a:avLst/>
          </a:prstGeom>
          <a:noFill/>
        </p:spPr>
        <p:txBody>
          <a:bodyPr wrap="square" rtlCol="0">
            <a:spAutoFit/>
          </a:bodyPr>
          <a:lstStyle/>
          <a:p>
            <a:pPr>
              <a:defRPr/>
            </a:pPr>
            <a:r>
              <a:rPr lang="mk-MK" sz="1000" b="1" dirty="0">
                <a:solidFill>
                  <a:srgbClr val="000000"/>
                </a:solidFill>
                <a:latin typeface="Trebuchet MS"/>
                <a:cs typeface="Arial" charset="0"/>
              </a:rPr>
              <a:t>Plant 1:</a:t>
            </a:r>
            <a:r>
              <a:rPr lang="mk-MK" sz="1000" dirty="0">
                <a:solidFill>
                  <a:srgbClr val="000000"/>
                </a:solidFill>
                <a:latin typeface="Trebuchet MS"/>
                <a:cs typeface="Arial" charset="0"/>
              </a:rPr>
              <a:t> </a:t>
            </a:r>
            <a:r>
              <a:rPr lang="en-US" sz="1000" dirty="0">
                <a:solidFill>
                  <a:srgbClr val="000000"/>
                </a:solidFill>
                <a:latin typeface="Trebuchet MS"/>
                <a:cs typeface="Arial" charset="0"/>
              </a:rPr>
              <a:t>€</a:t>
            </a:r>
            <a:r>
              <a:rPr lang="mk-MK" sz="1000" dirty="0">
                <a:solidFill>
                  <a:srgbClr val="000000"/>
                </a:solidFill>
                <a:latin typeface="Trebuchet MS"/>
                <a:cs typeface="Arial" charset="0"/>
              </a:rPr>
              <a:t>10</a:t>
            </a:r>
            <a:r>
              <a:rPr lang="en-US" sz="1000" dirty="0">
                <a:solidFill>
                  <a:srgbClr val="000000"/>
                </a:solidFill>
                <a:latin typeface="Trebuchet MS"/>
                <a:cs typeface="Arial" charset="0"/>
              </a:rPr>
              <a:t>M; 150 employees;</a:t>
            </a:r>
          </a:p>
          <a:p>
            <a:pPr>
              <a:defRPr/>
            </a:pPr>
            <a:r>
              <a:rPr lang="en-US" sz="1000" dirty="0">
                <a:solidFill>
                  <a:srgbClr val="000000"/>
                </a:solidFill>
                <a:latin typeface="Trebuchet MS"/>
                <a:cs typeface="Arial" charset="0"/>
              </a:rPr>
              <a:t>Production of armored high-pressure rubber hoses</a:t>
            </a:r>
            <a:r>
              <a:rPr lang="mk-MK" sz="1000" dirty="0">
                <a:solidFill>
                  <a:srgbClr val="000000"/>
                </a:solidFill>
                <a:latin typeface="Trebuchet MS"/>
                <a:cs typeface="Arial" charset="0"/>
              </a:rPr>
              <a:t>;</a:t>
            </a:r>
          </a:p>
          <a:p>
            <a:pPr>
              <a:defRPr/>
            </a:pPr>
            <a:r>
              <a:rPr lang="mk-MK" sz="1000" b="1" dirty="0">
                <a:solidFill>
                  <a:srgbClr val="000000"/>
                </a:solidFill>
                <a:latin typeface="Trebuchet MS"/>
                <a:cs typeface="Arial" charset="0"/>
              </a:rPr>
              <a:t>Plant 2:</a:t>
            </a:r>
            <a:r>
              <a:rPr lang="mk-MK" sz="1000" dirty="0">
                <a:solidFill>
                  <a:srgbClr val="000000"/>
                </a:solidFill>
                <a:latin typeface="Trebuchet MS"/>
                <a:cs typeface="Arial" charset="0"/>
              </a:rPr>
              <a:t> </a:t>
            </a:r>
            <a:r>
              <a:rPr lang="en-US" sz="1000" dirty="0">
                <a:solidFill>
                  <a:srgbClr val="000000"/>
                </a:solidFill>
                <a:latin typeface="Trebuchet MS"/>
                <a:cs typeface="Arial" charset="0"/>
              </a:rPr>
              <a:t>€</a:t>
            </a:r>
            <a:r>
              <a:rPr lang="mk-MK" sz="1000" dirty="0">
                <a:solidFill>
                  <a:srgbClr val="000000"/>
                </a:solidFill>
                <a:latin typeface="Trebuchet MS"/>
                <a:cs typeface="Arial" charset="0"/>
              </a:rPr>
              <a:t>11</a:t>
            </a:r>
            <a:r>
              <a:rPr lang="en-US" sz="1000" dirty="0">
                <a:solidFill>
                  <a:srgbClr val="000000"/>
                </a:solidFill>
                <a:latin typeface="Trebuchet MS"/>
                <a:cs typeface="Arial" charset="0"/>
              </a:rPr>
              <a:t>M; 150 employees;</a:t>
            </a:r>
          </a:p>
        </p:txBody>
      </p:sp>
      <p:pic>
        <p:nvPicPr>
          <p:cNvPr id="51" name="Picture 6" descr="http://upload.wikimedia.org/wikipedia/en/thumb/0/03/Flag_of_Italy.svg/125px-Flag_of_Italy.svg.png"/>
          <p:cNvPicPr>
            <a:picLocks noChangeAspect="1" noChangeArrowheads="1"/>
          </p:cNvPicPr>
          <p:nvPr/>
        </p:nvPicPr>
        <p:blipFill>
          <a:blip r:embed="rId10" cstate="print"/>
          <a:srcRect/>
          <a:stretch>
            <a:fillRect/>
          </a:stretch>
        </p:blipFill>
        <p:spPr bwMode="auto">
          <a:xfrm>
            <a:off x="9819975" y="3509278"/>
            <a:ext cx="599520" cy="399188"/>
          </a:xfrm>
          <a:prstGeom prst="rect">
            <a:avLst/>
          </a:prstGeom>
          <a:noFill/>
        </p:spPr>
      </p:pic>
      <p:pic>
        <p:nvPicPr>
          <p:cNvPr id="52" name="Picture 4" descr="Kemet Electronics">
            <a:hlinkClick r:id="rId11" tooltip="Kemet Electronics"/>
          </p:cNvPr>
          <p:cNvPicPr>
            <a:picLocks noChangeAspect="1" noChangeArrowheads="1"/>
          </p:cNvPicPr>
          <p:nvPr/>
        </p:nvPicPr>
        <p:blipFill>
          <a:blip r:embed="rId12" cstate="print"/>
          <a:srcRect/>
          <a:stretch>
            <a:fillRect/>
          </a:stretch>
        </p:blipFill>
        <p:spPr bwMode="auto">
          <a:xfrm>
            <a:off x="8605608" y="2563243"/>
            <a:ext cx="1018785" cy="397326"/>
          </a:xfrm>
          <a:prstGeom prst="rect">
            <a:avLst/>
          </a:prstGeom>
          <a:noFill/>
        </p:spPr>
      </p:pic>
      <p:sp>
        <p:nvSpPr>
          <p:cNvPr id="53" name="TextBox 52"/>
          <p:cNvSpPr txBox="1"/>
          <p:nvPr/>
        </p:nvSpPr>
        <p:spPr>
          <a:xfrm>
            <a:off x="8448514" y="2958218"/>
            <a:ext cx="2195736" cy="400110"/>
          </a:xfrm>
          <a:prstGeom prst="rect">
            <a:avLst/>
          </a:prstGeom>
          <a:noFill/>
        </p:spPr>
        <p:txBody>
          <a:bodyPr wrap="square" rtlCol="0">
            <a:spAutoFit/>
          </a:bodyPr>
          <a:lstStyle/>
          <a:p>
            <a:pPr>
              <a:defRPr/>
            </a:pPr>
            <a:r>
              <a:rPr lang="en-US" sz="1000" dirty="0">
                <a:solidFill>
                  <a:srgbClr val="000000"/>
                </a:solidFill>
                <a:latin typeface="Trebuchet MS"/>
                <a:cs typeface="Arial" charset="0"/>
              </a:rPr>
              <a:t>€</a:t>
            </a:r>
            <a:r>
              <a:rPr lang="mk-MK" sz="1000" dirty="0">
                <a:solidFill>
                  <a:srgbClr val="000000"/>
                </a:solidFill>
                <a:latin typeface="Trebuchet MS"/>
                <a:cs typeface="Arial" charset="0"/>
              </a:rPr>
              <a:t>30</a:t>
            </a:r>
            <a:r>
              <a:rPr lang="en-US" sz="1000" dirty="0">
                <a:solidFill>
                  <a:srgbClr val="000000"/>
                </a:solidFill>
                <a:latin typeface="Trebuchet MS"/>
                <a:cs typeface="Arial" charset="0"/>
              </a:rPr>
              <a:t>M; 500 employees;</a:t>
            </a:r>
            <a:r>
              <a:rPr lang="mk-MK" sz="1000" dirty="0">
                <a:solidFill>
                  <a:srgbClr val="000000"/>
                </a:solidFill>
                <a:latin typeface="Trebuchet MS"/>
                <a:cs typeface="Arial" charset="0"/>
              </a:rPr>
              <a:t> </a:t>
            </a:r>
          </a:p>
          <a:p>
            <a:pPr>
              <a:defRPr/>
            </a:pPr>
            <a:r>
              <a:rPr lang="en-US" sz="1000" dirty="0">
                <a:solidFill>
                  <a:srgbClr val="000000"/>
                </a:solidFill>
                <a:latin typeface="Trebuchet MS"/>
                <a:cs typeface="Arial" charset="0"/>
              </a:rPr>
              <a:t>Production of </a:t>
            </a:r>
            <a:r>
              <a:rPr lang="mk-MK" sz="1000" dirty="0">
                <a:solidFill>
                  <a:srgbClr val="000000"/>
                </a:solidFill>
                <a:latin typeface="Trebuchet MS"/>
                <a:cs typeface="Arial" charset="0"/>
              </a:rPr>
              <a:t>electrical </a:t>
            </a:r>
            <a:r>
              <a:rPr lang="en-US" sz="1000" dirty="0">
                <a:solidFill>
                  <a:srgbClr val="000000"/>
                </a:solidFill>
                <a:latin typeface="Trebuchet MS"/>
                <a:cs typeface="Arial" charset="0"/>
              </a:rPr>
              <a:t>capacitors</a:t>
            </a:r>
          </a:p>
        </p:txBody>
      </p:sp>
      <p:pic>
        <p:nvPicPr>
          <p:cNvPr id="54" name="Picture 14" descr="http://upload.wikimedia.org/wikipedia/en/thumb/a/a4/Flag_of_the_United_States.svg/125px-Flag_of_the_United_States.svg.png"/>
          <p:cNvPicPr>
            <a:picLocks noChangeAspect="1" noChangeArrowheads="1"/>
          </p:cNvPicPr>
          <p:nvPr/>
        </p:nvPicPr>
        <p:blipFill>
          <a:blip r:embed="rId4" cstate="print"/>
          <a:srcRect/>
          <a:stretch>
            <a:fillRect/>
          </a:stretch>
        </p:blipFill>
        <p:spPr bwMode="auto">
          <a:xfrm>
            <a:off x="9774382" y="2528521"/>
            <a:ext cx="655747" cy="432048"/>
          </a:xfrm>
          <a:prstGeom prst="rect">
            <a:avLst/>
          </a:prstGeom>
          <a:noFill/>
        </p:spPr>
      </p:pic>
      <p:pic>
        <p:nvPicPr>
          <p:cNvPr id="55" name="Picture 1"/>
          <p:cNvPicPr>
            <a:picLocks noChangeAspect="1" noChangeArrowheads="1"/>
          </p:cNvPicPr>
          <p:nvPr/>
        </p:nvPicPr>
        <p:blipFill>
          <a:blip r:embed="rId13" cstate="print"/>
          <a:srcRect/>
          <a:stretch>
            <a:fillRect/>
          </a:stretch>
        </p:blipFill>
        <p:spPr bwMode="auto">
          <a:xfrm>
            <a:off x="8665170" y="3522420"/>
            <a:ext cx="972871" cy="351080"/>
          </a:xfrm>
          <a:prstGeom prst="rect">
            <a:avLst/>
          </a:prstGeom>
          <a:noFill/>
          <a:ln w="9525">
            <a:noFill/>
            <a:miter lim="800000"/>
            <a:headEnd/>
            <a:tailEnd/>
          </a:ln>
        </p:spPr>
      </p:pic>
      <p:pic>
        <p:nvPicPr>
          <p:cNvPr id="58" name="Picture 10" descr="http://upload.wikimedia.org/wikipedia/en/thumb/b/ba/Flag_of_Germany.svg/125px-Flag_of_Germany.svg.png"/>
          <p:cNvPicPr>
            <a:picLocks noChangeAspect="1" noChangeArrowheads="1"/>
          </p:cNvPicPr>
          <p:nvPr/>
        </p:nvPicPr>
        <p:blipFill>
          <a:blip r:embed="rId14" cstate="print"/>
          <a:srcRect/>
          <a:stretch>
            <a:fillRect/>
          </a:stretch>
        </p:blipFill>
        <p:spPr bwMode="auto">
          <a:xfrm>
            <a:off x="9778511" y="4702491"/>
            <a:ext cx="688487" cy="384070"/>
          </a:xfrm>
          <a:prstGeom prst="rect">
            <a:avLst/>
          </a:prstGeom>
          <a:noFill/>
        </p:spPr>
      </p:pic>
      <p:sp>
        <p:nvSpPr>
          <p:cNvPr id="59" name="TextBox 58"/>
          <p:cNvSpPr txBox="1"/>
          <p:nvPr/>
        </p:nvSpPr>
        <p:spPr>
          <a:xfrm>
            <a:off x="8472264" y="5088334"/>
            <a:ext cx="2123728" cy="553998"/>
          </a:xfrm>
          <a:prstGeom prst="rect">
            <a:avLst/>
          </a:prstGeom>
          <a:noFill/>
        </p:spPr>
        <p:txBody>
          <a:bodyPr wrap="square" rtlCol="0">
            <a:spAutoFit/>
          </a:bodyPr>
          <a:lstStyle/>
          <a:p>
            <a:pPr>
              <a:defRPr/>
            </a:pPr>
            <a:r>
              <a:rPr lang="en-US" sz="1000">
                <a:solidFill>
                  <a:srgbClr val="000000"/>
                </a:solidFill>
                <a:latin typeface="Trebuchet MS"/>
                <a:cs typeface="Arial" charset="0"/>
              </a:rPr>
              <a:t>€</a:t>
            </a:r>
            <a:r>
              <a:rPr lang="mk-MK" sz="1000">
                <a:solidFill>
                  <a:srgbClr val="000000"/>
                </a:solidFill>
                <a:latin typeface="Trebuchet MS"/>
                <a:cs typeface="Arial" charset="0"/>
              </a:rPr>
              <a:t>30</a:t>
            </a:r>
            <a:r>
              <a:rPr lang="en-US" sz="1000">
                <a:solidFill>
                  <a:srgbClr val="000000"/>
                </a:solidFill>
                <a:latin typeface="Trebuchet MS"/>
                <a:cs typeface="Arial" charset="0"/>
              </a:rPr>
              <a:t>M</a:t>
            </a:r>
            <a:r>
              <a:rPr lang="mk-MK" sz="1000">
                <a:solidFill>
                  <a:srgbClr val="000000"/>
                </a:solidFill>
                <a:latin typeface="Trebuchet MS"/>
                <a:cs typeface="Arial" charset="0"/>
              </a:rPr>
              <a:t>+</a:t>
            </a:r>
            <a:r>
              <a:rPr lang="en-US" sz="1000">
                <a:solidFill>
                  <a:srgbClr val="000000"/>
                </a:solidFill>
                <a:latin typeface="Trebuchet MS"/>
                <a:cs typeface="Arial" charset="0"/>
              </a:rPr>
              <a:t>; </a:t>
            </a:r>
            <a:r>
              <a:rPr lang="mk-MK" sz="1000" dirty="0">
                <a:solidFill>
                  <a:srgbClr val="000000"/>
                </a:solidFill>
                <a:latin typeface="Trebuchet MS"/>
                <a:cs typeface="Arial" charset="0"/>
              </a:rPr>
              <a:t>4</a:t>
            </a:r>
            <a:r>
              <a:rPr lang="en-US" sz="1000">
                <a:solidFill>
                  <a:srgbClr val="000000"/>
                </a:solidFill>
                <a:latin typeface="Trebuchet MS"/>
                <a:cs typeface="Arial" charset="0"/>
              </a:rPr>
              <a:t>00 </a:t>
            </a:r>
            <a:r>
              <a:rPr lang="mk-MK" sz="1000" dirty="0">
                <a:solidFill>
                  <a:srgbClr val="000000"/>
                </a:solidFill>
                <a:latin typeface="Trebuchet MS"/>
                <a:cs typeface="Arial" charset="0"/>
              </a:rPr>
              <a:t>employees</a:t>
            </a:r>
            <a:r>
              <a:rPr lang="en-US" sz="1000" dirty="0">
                <a:solidFill>
                  <a:srgbClr val="000000"/>
                </a:solidFill>
                <a:latin typeface="Trebuchet MS"/>
                <a:cs typeface="Arial" charset="0"/>
              </a:rPr>
              <a:t>;</a:t>
            </a:r>
          </a:p>
          <a:p>
            <a:pPr>
              <a:defRPr/>
            </a:pPr>
            <a:r>
              <a:rPr lang="en-US" sz="1000">
                <a:solidFill>
                  <a:srgbClr val="000000"/>
                </a:solidFill>
                <a:latin typeface="Trebuchet MS"/>
                <a:cs typeface="Arial" charset="0"/>
              </a:rPr>
              <a:t>Packaging for the pharmaceutical and cosmetics industry</a:t>
            </a:r>
            <a:endParaRPr lang="en-US" sz="1000" dirty="0">
              <a:solidFill>
                <a:srgbClr val="000000"/>
              </a:solidFill>
              <a:latin typeface="Trebuchet MS"/>
              <a:cs typeface="Arial" charset="0"/>
            </a:endParaRPr>
          </a:p>
        </p:txBody>
      </p:sp>
      <p:sp>
        <p:nvSpPr>
          <p:cNvPr id="60" name="TextBox 59"/>
          <p:cNvSpPr txBox="1"/>
          <p:nvPr/>
        </p:nvSpPr>
        <p:spPr>
          <a:xfrm>
            <a:off x="8472264" y="6235628"/>
            <a:ext cx="2195736" cy="553998"/>
          </a:xfrm>
          <a:prstGeom prst="rect">
            <a:avLst/>
          </a:prstGeom>
          <a:noFill/>
        </p:spPr>
        <p:txBody>
          <a:bodyPr wrap="square" rtlCol="0">
            <a:spAutoFit/>
          </a:bodyPr>
          <a:lstStyle/>
          <a:p>
            <a:pPr>
              <a:defRPr/>
            </a:pPr>
            <a:r>
              <a:rPr lang="en-US" sz="1000" dirty="0">
                <a:solidFill>
                  <a:srgbClr val="000000"/>
                </a:solidFill>
                <a:latin typeface="Trebuchet MS"/>
                <a:cs typeface="Arial" charset="0"/>
              </a:rPr>
              <a:t>€5M; </a:t>
            </a:r>
            <a:r>
              <a:rPr lang="mk-MK" sz="1000" dirty="0">
                <a:solidFill>
                  <a:srgbClr val="000000"/>
                </a:solidFill>
                <a:latin typeface="Trebuchet MS"/>
                <a:cs typeface="Arial" charset="0"/>
              </a:rPr>
              <a:t>U</a:t>
            </a:r>
            <a:r>
              <a:rPr lang="en-US" sz="1000" dirty="0">
                <a:solidFill>
                  <a:srgbClr val="000000"/>
                </a:solidFill>
                <a:latin typeface="Trebuchet MS"/>
                <a:cs typeface="Arial" charset="0"/>
              </a:rPr>
              <a:t>p to 200 people;</a:t>
            </a:r>
            <a:r>
              <a:rPr lang="mk-MK" sz="1000" dirty="0">
                <a:solidFill>
                  <a:srgbClr val="000000"/>
                </a:solidFill>
                <a:latin typeface="Trebuchet MS"/>
                <a:cs typeface="Arial" charset="0"/>
              </a:rPr>
              <a:t> </a:t>
            </a:r>
            <a:r>
              <a:rPr lang="en-US" sz="1000" dirty="0">
                <a:solidFill>
                  <a:srgbClr val="000000"/>
                </a:solidFill>
                <a:latin typeface="Trebuchet MS"/>
                <a:cs typeface="Arial" charset="0"/>
              </a:rPr>
              <a:t>Production of sensors, encoders, and measuring instruments.</a:t>
            </a:r>
          </a:p>
        </p:txBody>
      </p:sp>
      <p:sp>
        <p:nvSpPr>
          <p:cNvPr id="63" name="TextBox 62"/>
          <p:cNvSpPr txBox="1"/>
          <p:nvPr/>
        </p:nvSpPr>
        <p:spPr>
          <a:xfrm>
            <a:off x="6171023" y="6222202"/>
            <a:ext cx="2016224" cy="553998"/>
          </a:xfrm>
          <a:prstGeom prst="rect">
            <a:avLst/>
          </a:prstGeom>
          <a:noFill/>
        </p:spPr>
        <p:txBody>
          <a:bodyPr wrap="square" rtlCol="0">
            <a:spAutoFit/>
          </a:bodyPr>
          <a:lstStyle/>
          <a:p>
            <a:pPr fontAlgn="base">
              <a:spcBef>
                <a:spcPct val="0"/>
              </a:spcBef>
              <a:spcAft>
                <a:spcPct val="0"/>
              </a:spcAft>
            </a:pPr>
            <a:r>
              <a:rPr lang="en-US" sz="1000" dirty="0">
                <a:solidFill>
                  <a:srgbClr val="000000"/>
                </a:solidFill>
                <a:latin typeface="Trebuchet MS"/>
                <a:cs typeface="Arial" charset="0"/>
              </a:rPr>
              <a:t>€</a:t>
            </a:r>
            <a:r>
              <a:rPr lang="mk-MK" sz="1000" dirty="0">
                <a:solidFill>
                  <a:srgbClr val="000000"/>
                </a:solidFill>
                <a:latin typeface="Trebuchet MS"/>
                <a:cs typeface="Arial" charset="0"/>
              </a:rPr>
              <a:t>20</a:t>
            </a:r>
            <a:r>
              <a:rPr lang="en-US" sz="1000" dirty="0">
                <a:solidFill>
                  <a:srgbClr val="000000"/>
                </a:solidFill>
                <a:latin typeface="Trebuchet MS"/>
                <a:cs typeface="Arial" charset="0"/>
              </a:rPr>
              <a:t>M; </a:t>
            </a:r>
            <a:r>
              <a:rPr lang="mk-MK" sz="1000" dirty="0">
                <a:solidFill>
                  <a:srgbClr val="000000"/>
                </a:solidFill>
                <a:latin typeface="Trebuchet MS"/>
                <a:cs typeface="Arial" charset="0"/>
              </a:rPr>
              <a:t>3</a:t>
            </a:r>
            <a:r>
              <a:rPr lang="en-US" sz="1000" dirty="0">
                <a:solidFill>
                  <a:srgbClr val="000000"/>
                </a:solidFill>
                <a:latin typeface="Trebuchet MS"/>
                <a:cs typeface="Arial" charset="0"/>
              </a:rPr>
              <a:t>00 employees; Production of sophisticated electrical components</a:t>
            </a:r>
          </a:p>
        </p:txBody>
      </p:sp>
      <p:pic>
        <p:nvPicPr>
          <p:cNvPr id="64" name="Picture 1"/>
          <p:cNvPicPr>
            <a:picLocks noChangeAspect="1" noChangeArrowheads="1"/>
          </p:cNvPicPr>
          <p:nvPr/>
        </p:nvPicPr>
        <p:blipFill>
          <a:blip r:embed="rId15" cstate="print"/>
          <a:srcRect/>
          <a:stretch>
            <a:fillRect/>
          </a:stretch>
        </p:blipFill>
        <p:spPr bwMode="auto">
          <a:xfrm>
            <a:off x="6253664" y="5840191"/>
            <a:ext cx="1152128" cy="307233"/>
          </a:xfrm>
          <a:prstGeom prst="rect">
            <a:avLst/>
          </a:prstGeom>
          <a:noFill/>
          <a:ln w="9525">
            <a:noFill/>
            <a:miter lim="800000"/>
            <a:headEnd/>
            <a:tailEnd/>
          </a:ln>
        </p:spPr>
      </p:pic>
      <p:pic>
        <p:nvPicPr>
          <p:cNvPr id="65" name="Picture 2" descr="http://www.mapsofworld.com/images/world-countries-flags/macedonia-flag.gif"/>
          <p:cNvPicPr>
            <a:picLocks noChangeAspect="1" noChangeArrowheads="1"/>
          </p:cNvPicPr>
          <p:nvPr/>
        </p:nvPicPr>
        <p:blipFill>
          <a:blip r:embed="rId16" cstate="print"/>
          <a:srcRect/>
          <a:stretch>
            <a:fillRect/>
          </a:stretch>
        </p:blipFill>
        <p:spPr bwMode="auto">
          <a:xfrm>
            <a:off x="7539175" y="5812896"/>
            <a:ext cx="627641" cy="387424"/>
          </a:xfrm>
          <a:prstGeom prst="rect">
            <a:avLst/>
          </a:prstGeom>
          <a:noFill/>
        </p:spPr>
      </p:pic>
      <p:pic>
        <p:nvPicPr>
          <p:cNvPr id="70" name="Picture 2" descr="C:\Users\Lenovo\Desktop\cagatay-logo.png"/>
          <p:cNvPicPr>
            <a:picLocks noChangeAspect="1" noChangeArrowheads="1"/>
          </p:cNvPicPr>
          <p:nvPr/>
        </p:nvPicPr>
        <p:blipFill>
          <a:blip r:embed="rId17" cstate="print"/>
          <a:srcRect/>
          <a:stretch>
            <a:fillRect/>
          </a:stretch>
        </p:blipFill>
        <p:spPr bwMode="auto">
          <a:xfrm>
            <a:off x="1847528" y="4710460"/>
            <a:ext cx="981514" cy="329063"/>
          </a:xfrm>
          <a:prstGeom prst="rect">
            <a:avLst/>
          </a:prstGeom>
          <a:noFill/>
        </p:spPr>
      </p:pic>
      <p:sp>
        <p:nvSpPr>
          <p:cNvPr id="72" name="TextBox 71"/>
          <p:cNvSpPr txBox="1"/>
          <p:nvPr/>
        </p:nvSpPr>
        <p:spPr>
          <a:xfrm>
            <a:off x="1631504" y="5095375"/>
            <a:ext cx="2160240" cy="553998"/>
          </a:xfrm>
          <a:prstGeom prst="rect">
            <a:avLst/>
          </a:prstGeom>
          <a:noFill/>
        </p:spPr>
        <p:txBody>
          <a:bodyPr wrap="square" rtlCol="0">
            <a:spAutoFit/>
          </a:bodyPr>
          <a:lstStyle/>
          <a:p>
            <a:pPr fontAlgn="base">
              <a:spcBef>
                <a:spcPct val="0"/>
              </a:spcBef>
              <a:spcAft>
                <a:spcPct val="0"/>
              </a:spcAft>
            </a:pPr>
            <a:r>
              <a:rPr lang="en-US" sz="1000" dirty="0">
                <a:solidFill>
                  <a:srgbClr val="000000"/>
                </a:solidFill>
                <a:latin typeface="Trebuchet MS"/>
                <a:cs typeface="Arial" charset="0"/>
              </a:rPr>
              <a:t>€</a:t>
            </a:r>
            <a:r>
              <a:rPr lang="mk-MK" sz="1000" dirty="0">
                <a:solidFill>
                  <a:srgbClr val="000000"/>
                </a:solidFill>
                <a:latin typeface="Trebuchet MS"/>
                <a:cs typeface="Arial" charset="0"/>
              </a:rPr>
              <a:t>6</a:t>
            </a:r>
            <a:r>
              <a:rPr lang="en-US" sz="1000" dirty="0">
                <a:solidFill>
                  <a:srgbClr val="000000"/>
                </a:solidFill>
                <a:latin typeface="Trebuchet MS"/>
                <a:cs typeface="Arial" charset="0"/>
              </a:rPr>
              <a:t>M; </a:t>
            </a:r>
            <a:r>
              <a:rPr lang="mk-MK" sz="1000" dirty="0">
                <a:solidFill>
                  <a:srgbClr val="000000"/>
                </a:solidFill>
                <a:latin typeface="Trebuchet MS"/>
                <a:cs typeface="Arial" charset="0"/>
              </a:rPr>
              <a:t>U</a:t>
            </a:r>
            <a:r>
              <a:rPr lang="en-US" sz="1000" dirty="0">
                <a:solidFill>
                  <a:srgbClr val="000000"/>
                </a:solidFill>
                <a:latin typeface="Trebuchet MS"/>
                <a:cs typeface="Arial" charset="0"/>
              </a:rPr>
              <a:t>p </a:t>
            </a:r>
            <a:r>
              <a:rPr lang="en-US" sz="1000">
                <a:solidFill>
                  <a:srgbClr val="000000"/>
                </a:solidFill>
                <a:latin typeface="Trebuchet MS"/>
                <a:cs typeface="Arial" charset="0"/>
              </a:rPr>
              <a:t>to </a:t>
            </a:r>
            <a:r>
              <a:rPr lang="mk-MK" sz="1000" dirty="0">
                <a:solidFill>
                  <a:srgbClr val="000000"/>
                </a:solidFill>
                <a:latin typeface="Trebuchet MS"/>
                <a:cs typeface="Arial" charset="0"/>
              </a:rPr>
              <a:t>3</a:t>
            </a:r>
            <a:r>
              <a:rPr lang="en-US" sz="1000">
                <a:solidFill>
                  <a:srgbClr val="000000"/>
                </a:solidFill>
                <a:latin typeface="Trebuchet MS"/>
                <a:cs typeface="Arial" charset="0"/>
              </a:rPr>
              <a:t>00 </a:t>
            </a:r>
            <a:r>
              <a:rPr lang="en-US" sz="1000" dirty="0">
                <a:solidFill>
                  <a:srgbClr val="000000"/>
                </a:solidFill>
                <a:latin typeface="Trebuchet MS"/>
                <a:cs typeface="Arial" charset="0"/>
              </a:rPr>
              <a:t>people;</a:t>
            </a:r>
            <a:r>
              <a:rPr lang="mk-MK" sz="1000" dirty="0">
                <a:solidFill>
                  <a:srgbClr val="000000"/>
                </a:solidFill>
                <a:latin typeface="Trebuchet MS"/>
                <a:cs typeface="Arial" charset="0"/>
              </a:rPr>
              <a:t> </a:t>
            </a:r>
            <a:r>
              <a:rPr lang="en-US" sz="1000" dirty="0">
                <a:solidFill>
                  <a:srgbClr val="000000"/>
                </a:solidFill>
                <a:latin typeface="Trebuchet MS"/>
                <a:cs typeface="Arial" charset="0"/>
              </a:rPr>
              <a:t>Production of </a:t>
            </a:r>
            <a:r>
              <a:rPr lang="mk-MK" sz="1000" dirty="0">
                <a:solidFill>
                  <a:srgbClr val="000000"/>
                </a:solidFill>
                <a:latin typeface="Trebuchet MS"/>
                <a:cs typeface="Arial" charset="0"/>
              </a:rPr>
              <a:t>w</a:t>
            </a:r>
            <a:r>
              <a:rPr lang="en-US" sz="1000" dirty="0" err="1">
                <a:solidFill>
                  <a:srgbClr val="000000"/>
                </a:solidFill>
                <a:latin typeface="Trebuchet MS"/>
                <a:cs typeface="Arial" charset="0"/>
              </a:rPr>
              <a:t>iring</a:t>
            </a:r>
            <a:r>
              <a:rPr lang="mk-MK" sz="1000" dirty="0">
                <a:solidFill>
                  <a:srgbClr val="000000"/>
                </a:solidFill>
                <a:latin typeface="Trebuchet MS"/>
                <a:cs typeface="Arial" charset="0"/>
              </a:rPr>
              <a:t> h</a:t>
            </a:r>
            <a:r>
              <a:rPr lang="en-US" sz="1000" dirty="0" err="1">
                <a:solidFill>
                  <a:srgbClr val="000000"/>
                </a:solidFill>
                <a:latin typeface="Trebuchet MS"/>
                <a:cs typeface="Arial" charset="0"/>
              </a:rPr>
              <a:t>arness</a:t>
            </a:r>
            <a:r>
              <a:rPr lang="en-US" sz="1000" dirty="0">
                <a:solidFill>
                  <a:srgbClr val="000000"/>
                </a:solidFill>
                <a:latin typeface="Trebuchet MS"/>
                <a:cs typeface="Arial" charset="0"/>
              </a:rPr>
              <a:t> and </a:t>
            </a:r>
            <a:r>
              <a:rPr lang="mk-MK" sz="1000" dirty="0">
                <a:solidFill>
                  <a:srgbClr val="000000"/>
                </a:solidFill>
                <a:latin typeface="Trebuchet MS"/>
                <a:cs typeface="Arial" charset="0"/>
              </a:rPr>
              <a:t>c</a:t>
            </a:r>
            <a:r>
              <a:rPr lang="en-US" sz="1000" dirty="0" err="1">
                <a:solidFill>
                  <a:srgbClr val="000000"/>
                </a:solidFill>
                <a:latin typeface="Trebuchet MS"/>
                <a:cs typeface="Arial" charset="0"/>
              </a:rPr>
              <a:t>ables</a:t>
            </a:r>
            <a:endParaRPr lang="en-US" sz="1000" dirty="0">
              <a:solidFill>
                <a:srgbClr val="000000"/>
              </a:solidFill>
              <a:latin typeface="Trebuchet MS"/>
              <a:cs typeface="Arial" charset="0"/>
            </a:endParaRPr>
          </a:p>
        </p:txBody>
      </p:sp>
      <p:sp>
        <p:nvSpPr>
          <p:cNvPr id="4098" name="AutoShape 2" descr="Image result for turkish fla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mk-MK">
              <a:solidFill>
                <a:srgbClr val="000000"/>
              </a:solidFill>
              <a:latin typeface="Arial" charset="0"/>
              <a:cs typeface="Arial" charset="0"/>
            </a:endParaRPr>
          </a:p>
        </p:txBody>
      </p:sp>
      <p:pic>
        <p:nvPicPr>
          <p:cNvPr id="4100" name="Picture 4" descr="Image result for turkish flag png"/>
          <p:cNvPicPr>
            <a:picLocks noChangeAspect="1" noChangeArrowheads="1"/>
          </p:cNvPicPr>
          <p:nvPr/>
        </p:nvPicPr>
        <p:blipFill>
          <a:blip r:embed="rId18" cstate="print"/>
          <a:srcRect/>
          <a:stretch>
            <a:fillRect/>
          </a:stretch>
        </p:blipFill>
        <p:spPr bwMode="auto">
          <a:xfrm>
            <a:off x="2927648" y="4664343"/>
            <a:ext cx="643854" cy="429773"/>
          </a:xfrm>
          <a:prstGeom prst="rect">
            <a:avLst/>
          </a:prstGeom>
          <a:noFill/>
        </p:spPr>
      </p:pic>
      <p:pic>
        <p:nvPicPr>
          <p:cNvPr id="462850" name="Picture 2" descr="http://www.muratticaret.com/images/logo3.png"/>
          <p:cNvPicPr>
            <a:picLocks noChangeAspect="1" noChangeArrowheads="1"/>
          </p:cNvPicPr>
          <p:nvPr/>
        </p:nvPicPr>
        <p:blipFill>
          <a:blip r:embed="rId19" cstate="print"/>
          <a:srcRect/>
          <a:stretch>
            <a:fillRect/>
          </a:stretch>
        </p:blipFill>
        <p:spPr bwMode="auto">
          <a:xfrm>
            <a:off x="1703512" y="5805264"/>
            <a:ext cx="1152128" cy="339326"/>
          </a:xfrm>
          <a:prstGeom prst="rect">
            <a:avLst/>
          </a:prstGeom>
          <a:noFill/>
        </p:spPr>
      </p:pic>
      <p:pic>
        <p:nvPicPr>
          <p:cNvPr id="73" name="Picture 4" descr="Image result for turkish flag png"/>
          <p:cNvPicPr>
            <a:picLocks noChangeAspect="1" noChangeArrowheads="1"/>
          </p:cNvPicPr>
          <p:nvPr/>
        </p:nvPicPr>
        <p:blipFill>
          <a:blip r:embed="rId18" cstate="print"/>
          <a:srcRect/>
          <a:stretch>
            <a:fillRect/>
          </a:stretch>
        </p:blipFill>
        <p:spPr bwMode="auto">
          <a:xfrm>
            <a:off x="2927648" y="5764321"/>
            <a:ext cx="643854" cy="429773"/>
          </a:xfrm>
          <a:prstGeom prst="rect">
            <a:avLst/>
          </a:prstGeom>
          <a:noFill/>
        </p:spPr>
      </p:pic>
      <p:sp>
        <p:nvSpPr>
          <p:cNvPr id="74" name="TextBox 73"/>
          <p:cNvSpPr txBox="1"/>
          <p:nvPr/>
        </p:nvSpPr>
        <p:spPr>
          <a:xfrm>
            <a:off x="1631504" y="6187370"/>
            <a:ext cx="2160240" cy="553998"/>
          </a:xfrm>
          <a:prstGeom prst="rect">
            <a:avLst/>
          </a:prstGeom>
          <a:noFill/>
        </p:spPr>
        <p:txBody>
          <a:bodyPr wrap="square" rtlCol="0">
            <a:spAutoFit/>
          </a:bodyPr>
          <a:lstStyle/>
          <a:p>
            <a:pPr fontAlgn="base">
              <a:spcBef>
                <a:spcPct val="0"/>
              </a:spcBef>
              <a:spcAft>
                <a:spcPct val="0"/>
              </a:spcAft>
            </a:pPr>
            <a:r>
              <a:rPr lang="mk-MK" sz="1000">
                <a:solidFill>
                  <a:srgbClr val="000000"/>
                </a:solidFill>
                <a:latin typeface="Trebuchet MS"/>
                <a:cs typeface="Arial" charset="0"/>
              </a:rPr>
              <a:t>Ramp-up of up to 30</a:t>
            </a:r>
            <a:r>
              <a:rPr lang="en-US" sz="1000">
                <a:solidFill>
                  <a:srgbClr val="000000"/>
                </a:solidFill>
                <a:latin typeface="Trebuchet MS"/>
                <a:cs typeface="Arial" charset="0"/>
              </a:rPr>
              <a:t>0 employees;</a:t>
            </a:r>
            <a:r>
              <a:rPr lang="mk-MK" sz="1000">
                <a:solidFill>
                  <a:srgbClr val="000000"/>
                </a:solidFill>
                <a:latin typeface="Trebuchet MS"/>
                <a:cs typeface="Arial" charset="0"/>
              </a:rPr>
              <a:t> </a:t>
            </a:r>
            <a:r>
              <a:rPr lang="en-US" sz="1000" dirty="0">
                <a:solidFill>
                  <a:srgbClr val="000000"/>
                </a:solidFill>
                <a:latin typeface="Trebuchet MS"/>
                <a:cs typeface="Arial" charset="0"/>
              </a:rPr>
              <a:t>Production of </a:t>
            </a:r>
            <a:r>
              <a:rPr lang="mk-MK" sz="1000" dirty="0">
                <a:solidFill>
                  <a:srgbClr val="000000"/>
                </a:solidFill>
                <a:latin typeface="Trebuchet MS"/>
                <a:cs typeface="Arial" charset="0"/>
              </a:rPr>
              <a:t>w</a:t>
            </a:r>
            <a:r>
              <a:rPr lang="en-US" sz="1000" dirty="0" err="1">
                <a:solidFill>
                  <a:srgbClr val="000000"/>
                </a:solidFill>
                <a:latin typeface="Trebuchet MS"/>
                <a:cs typeface="Arial" charset="0"/>
              </a:rPr>
              <a:t>iring</a:t>
            </a:r>
            <a:r>
              <a:rPr lang="mk-MK" sz="1000" dirty="0">
                <a:solidFill>
                  <a:srgbClr val="000000"/>
                </a:solidFill>
                <a:latin typeface="Trebuchet MS"/>
                <a:cs typeface="Arial" charset="0"/>
              </a:rPr>
              <a:t> h</a:t>
            </a:r>
            <a:r>
              <a:rPr lang="en-US" sz="1000" dirty="0" err="1">
                <a:solidFill>
                  <a:srgbClr val="000000"/>
                </a:solidFill>
                <a:latin typeface="Trebuchet MS"/>
                <a:cs typeface="Arial" charset="0"/>
              </a:rPr>
              <a:t>arness</a:t>
            </a:r>
            <a:r>
              <a:rPr lang="en-US" sz="1000" dirty="0">
                <a:solidFill>
                  <a:srgbClr val="000000"/>
                </a:solidFill>
                <a:latin typeface="Trebuchet MS"/>
                <a:cs typeface="Arial" charset="0"/>
              </a:rPr>
              <a:t> and </a:t>
            </a:r>
            <a:r>
              <a:rPr lang="mk-MK" sz="1000" dirty="0">
                <a:solidFill>
                  <a:srgbClr val="000000"/>
                </a:solidFill>
                <a:latin typeface="Trebuchet MS"/>
                <a:cs typeface="Arial" charset="0"/>
              </a:rPr>
              <a:t>c</a:t>
            </a:r>
            <a:r>
              <a:rPr lang="en-US" sz="1000" dirty="0" err="1">
                <a:solidFill>
                  <a:srgbClr val="000000"/>
                </a:solidFill>
                <a:latin typeface="Trebuchet MS"/>
                <a:cs typeface="Arial" charset="0"/>
              </a:rPr>
              <a:t>ables</a:t>
            </a:r>
            <a:endParaRPr lang="en-US" sz="1000" dirty="0">
              <a:solidFill>
                <a:srgbClr val="000000"/>
              </a:solidFill>
              <a:latin typeface="Trebuchet MS"/>
              <a:cs typeface="Arial" charset="0"/>
            </a:endParaRPr>
          </a:p>
        </p:txBody>
      </p:sp>
      <p:pic>
        <p:nvPicPr>
          <p:cNvPr id="1026" name="Picture 2"/>
          <p:cNvPicPr>
            <a:picLocks noChangeAspect="1" noChangeArrowheads="1"/>
          </p:cNvPicPr>
          <p:nvPr/>
        </p:nvPicPr>
        <p:blipFill>
          <a:blip r:embed="rId20" cstate="print"/>
          <a:srcRect/>
          <a:stretch>
            <a:fillRect/>
          </a:stretch>
        </p:blipFill>
        <p:spPr bwMode="auto">
          <a:xfrm>
            <a:off x="1792442" y="1066384"/>
            <a:ext cx="847174" cy="418400"/>
          </a:xfrm>
          <a:prstGeom prst="rect">
            <a:avLst/>
          </a:prstGeom>
          <a:noFill/>
          <a:ln w="9525">
            <a:noFill/>
            <a:miter lim="800000"/>
            <a:headEnd/>
            <a:tailEnd/>
          </a:ln>
        </p:spPr>
      </p:pic>
      <p:pic>
        <p:nvPicPr>
          <p:cNvPr id="1027" name="Picture 3"/>
          <p:cNvPicPr>
            <a:picLocks noChangeAspect="1" noChangeArrowheads="1"/>
          </p:cNvPicPr>
          <p:nvPr/>
        </p:nvPicPr>
        <p:blipFill>
          <a:blip r:embed="rId21" cstate="print"/>
          <a:srcRect/>
          <a:stretch>
            <a:fillRect/>
          </a:stretch>
        </p:blipFill>
        <p:spPr bwMode="auto">
          <a:xfrm>
            <a:off x="6197964" y="1208627"/>
            <a:ext cx="1349715" cy="197958"/>
          </a:xfrm>
          <a:prstGeom prst="rect">
            <a:avLst/>
          </a:prstGeom>
          <a:noFill/>
          <a:ln w="9525">
            <a:noFill/>
            <a:miter lim="800000"/>
            <a:headEnd/>
            <a:tailEnd/>
          </a:ln>
        </p:spPr>
      </p:pic>
      <p:sp>
        <p:nvSpPr>
          <p:cNvPr id="117" name="TextBox 116"/>
          <p:cNvSpPr txBox="1"/>
          <p:nvPr/>
        </p:nvSpPr>
        <p:spPr>
          <a:xfrm>
            <a:off x="3958625" y="1483100"/>
            <a:ext cx="2016224" cy="400110"/>
          </a:xfrm>
          <a:prstGeom prst="rect">
            <a:avLst/>
          </a:prstGeom>
          <a:noFill/>
        </p:spPr>
        <p:txBody>
          <a:bodyPr wrap="square" rtlCol="0">
            <a:spAutoFit/>
          </a:bodyPr>
          <a:lstStyle/>
          <a:p>
            <a:pPr fontAlgn="base">
              <a:spcBef>
                <a:spcPct val="0"/>
              </a:spcBef>
              <a:spcAft>
                <a:spcPct val="0"/>
              </a:spcAft>
            </a:pPr>
            <a:r>
              <a:rPr lang="mk-MK" sz="1000" b="1">
                <a:solidFill>
                  <a:srgbClr val="000000"/>
                </a:solidFill>
                <a:latin typeface="Trebuchet MS"/>
                <a:cs typeface="Arial" charset="0"/>
              </a:rPr>
              <a:t>Plant 1: </a:t>
            </a:r>
            <a:r>
              <a:rPr lang="mk-MK" sz="1000">
                <a:solidFill>
                  <a:srgbClr val="000000"/>
                </a:solidFill>
                <a:latin typeface="Trebuchet MS"/>
                <a:cs typeface="Arial" charset="0"/>
              </a:rPr>
              <a:t>500 employees; A</a:t>
            </a:r>
            <a:r>
              <a:rPr lang="en-US" sz="1000">
                <a:solidFill>
                  <a:srgbClr val="000000"/>
                </a:solidFill>
                <a:latin typeface="Arial" charset="0"/>
                <a:cs typeface="Arial" charset="0"/>
              </a:rPr>
              <a:t>luminum exterior </a:t>
            </a:r>
            <a:r>
              <a:rPr lang="mk-MK" sz="1000">
                <a:solidFill>
                  <a:srgbClr val="000000"/>
                </a:solidFill>
                <a:latin typeface="Arial" charset="0"/>
                <a:cs typeface="Arial" charset="0"/>
              </a:rPr>
              <a:t>parts</a:t>
            </a:r>
          </a:p>
        </p:txBody>
      </p:sp>
      <p:pic>
        <p:nvPicPr>
          <p:cNvPr id="125" name="Picture 14" descr="http://upload.wikimedia.org/wikipedia/en/thumb/a/a4/Flag_of_the_United_States.svg/125px-Flag_of_the_United_States.svg.png"/>
          <p:cNvPicPr>
            <a:picLocks noChangeAspect="1" noChangeArrowheads="1"/>
          </p:cNvPicPr>
          <p:nvPr/>
        </p:nvPicPr>
        <p:blipFill>
          <a:blip r:embed="rId4" cstate="print"/>
          <a:srcRect/>
          <a:stretch>
            <a:fillRect/>
          </a:stretch>
        </p:blipFill>
        <p:spPr bwMode="auto">
          <a:xfrm>
            <a:off x="5248780" y="1052736"/>
            <a:ext cx="655747" cy="432048"/>
          </a:xfrm>
          <a:prstGeom prst="rect">
            <a:avLst/>
          </a:prstGeom>
          <a:noFill/>
        </p:spPr>
      </p:pic>
      <p:pic>
        <p:nvPicPr>
          <p:cNvPr id="79874" name="Picture 2" descr="DURA  |  Innovation Driven by Inspiration.â¢"/>
          <p:cNvPicPr>
            <a:picLocks noChangeAspect="1" noChangeArrowheads="1"/>
          </p:cNvPicPr>
          <p:nvPr/>
        </p:nvPicPr>
        <p:blipFill>
          <a:blip r:embed="rId22" cstate="print"/>
          <a:srcRect/>
          <a:stretch>
            <a:fillRect/>
          </a:stretch>
        </p:blipFill>
        <p:spPr bwMode="auto">
          <a:xfrm>
            <a:off x="3984818" y="1064612"/>
            <a:ext cx="1296144" cy="405045"/>
          </a:xfrm>
          <a:prstGeom prst="rect">
            <a:avLst/>
          </a:prstGeom>
          <a:noFill/>
        </p:spPr>
      </p:pic>
      <p:cxnSp>
        <p:nvCxnSpPr>
          <p:cNvPr id="141" name="Straight Arrow Connector 140"/>
          <p:cNvCxnSpPr/>
          <p:nvPr/>
        </p:nvCxnSpPr>
        <p:spPr>
          <a:xfrm>
            <a:off x="5879976" y="2348881"/>
            <a:ext cx="0" cy="655215"/>
          </a:xfrm>
          <a:prstGeom prst="straightConnector1">
            <a:avLst/>
          </a:prstGeom>
          <a:ln>
            <a:solidFill>
              <a:srgbClr val="C00000"/>
            </a:solidFill>
            <a:tailEnd type="arrow"/>
          </a:ln>
        </p:spPr>
        <p:style>
          <a:lnRef idx="2">
            <a:schemeClr val="accent3"/>
          </a:lnRef>
          <a:fillRef idx="0">
            <a:schemeClr val="accent3"/>
          </a:fillRef>
          <a:effectRef idx="1">
            <a:schemeClr val="accent3"/>
          </a:effectRef>
          <a:fontRef idx="minor">
            <a:schemeClr val="tx1"/>
          </a:fontRef>
        </p:style>
      </p:cxnSp>
      <p:pic>
        <p:nvPicPr>
          <p:cNvPr id="73730" name="Picture 2" descr="Image result for switzerland flag"/>
          <p:cNvPicPr>
            <a:picLocks noChangeAspect="1" noChangeArrowheads="1"/>
          </p:cNvPicPr>
          <p:nvPr/>
        </p:nvPicPr>
        <p:blipFill>
          <a:blip r:embed="rId23" cstate="print"/>
          <a:srcRect/>
          <a:stretch>
            <a:fillRect/>
          </a:stretch>
        </p:blipFill>
        <p:spPr bwMode="auto">
          <a:xfrm>
            <a:off x="9912424" y="5781515"/>
            <a:ext cx="576064" cy="460851"/>
          </a:xfrm>
          <a:prstGeom prst="rect">
            <a:avLst/>
          </a:prstGeom>
          <a:noFill/>
        </p:spPr>
      </p:pic>
      <p:pic>
        <p:nvPicPr>
          <p:cNvPr id="73732" name="Picture 4" descr="C:\Users\Edin\Desktop\Baumer-1.png"/>
          <p:cNvPicPr>
            <a:picLocks noChangeAspect="1" noChangeArrowheads="1"/>
          </p:cNvPicPr>
          <p:nvPr/>
        </p:nvPicPr>
        <p:blipFill>
          <a:blip r:embed="rId24" cstate="print"/>
          <a:srcRect/>
          <a:stretch>
            <a:fillRect/>
          </a:stretch>
        </p:blipFill>
        <p:spPr bwMode="auto">
          <a:xfrm>
            <a:off x="8532397" y="5762299"/>
            <a:ext cx="1400944" cy="480991"/>
          </a:xfrm>
          <a:prstGeom prst="rect">
            <a:avLst/>
          </a:prstGeom>
          <a:noFill/>
        </p:spPr>
      </p:pic>
      <p:pic>
        <p:nvPicPr>
          <p:cNvPr id="21506" name="Picture 2" descr="Image result for gerresheimer logo"/>
          <p:cNvPicPr>
            <a:picLocks noChangeAspect="1" noChangeArrowheads="1"/>
          </p:cNvPicPr>
          <p:nvPr/>
        </p:nvPicPr>
        <p:blipFill>
          <a:blip r:embed="rId25" cstate="print"/>
          <a:srcRect/>
          <a:stretch>
            <a:fillRect/>
          </a:stretch>
        </p:blipFill>
        <p:spPr bwMode="auto">
          <a:xfrm>
            <a:off x="8568022" y="4759949"/>
            <a:ext cx="1152128" cy="243027"/>
          </a:xfrm>
          <a:prstGeom prst="rect">
            <a:avLst/>
          </a:prstGeom>
          <a:noFill/>
        </p:spPr>
      </p:pic>
      <p:sp>
        <p:nvSpPr>
          <p:cNvPr id="80" name="TextBox 79"/>
          <p:cNvSpPr txBox="1"/>
          <p:nvPr/>
        </p:nvSpPr>
        <p:spPr>
          <a:xfrm>
            <a:off x="3961068" y="1821074"/>
            <a:ext cx="2148840" cy="553998"/>
          </a:xfrm>
          <a:prstGeom prst="rect">
            <a:avLst/>
          </a:prstGeom>
          <a:noFill/>
        </p:spPr>
        <p:txBody>
          <a:bodyPr wrap="square" rtlCol="0">
            <a:spAutoFit/>
          </a:bodyPr>
          <a:lstStyle/>
          <a:p>
            <a:pPr fontAlgn="base">
              <a:spcAft>
                <a:spcPct val="0"/>
              </a:spcAft>
            </a:pPr>
            <a:r>
              <a:rPr lang="mk-MK" sz="1000" b="1">
                <a:solidFill>
                  <a:srgbClr val="000000"/>
                </a:solidFill>
                <a:latin typeface="Trebuchet MS"/>
                <a:cs typeface="Arial" charset="0"/>
              </a:rPr>
              <a:t>Plant 2 &amp; 3</a:t>
            </a:r>
            <a:r>
              <a:rPr lang="en-US" sz="1000" b="1">
                <a:solidFill>
                  <a:srgbClr val="000000"/>
                </a:solidFill>
                <a:latin typeface="Trebuchet MS"/>
                <a:cs typeface="Arial" charset="0"/>
              </a:rPr>
              <a:t>: </a:t>
            </a:r>
            <a:r>
              <a:rPr lang="en-US" sz="1000">
                <a:solidFill>
                  <a:srgbClr val="000000"/>
                </a:solidFill>
                <a:latin typeface="Trebuchet MS"/>
                <a:cs typeface="Arial" charset="0"/>
              </a:rPr>
              <a:t>€</a:t>
            </a:r>
            <a:r>
              <a:rPr lang="mk-MK" sz="1000">
                <a:solidFill>
                  <a:srgbClr val="000000"/>
                </a:solidFill>
                <a:latin typeface="Trebuchet MS"/>
                <a:cs typeface="Arial" charset="0"/>
              </a:rPr>
              <a:t>70</a:t>
            </a:r>
            <a:r>
              <a:rPr lang="en-US" sz="1000">
                <a:solidFill>
                  <a:srgbClr val="000000"/>
                </a:solidFill>
                <a:latin typeface="Trebuchet MS"/>
                <a:cs typeface="Arial" charset="0"/>
              </a:rPr>
              <a:t>M; </a:t>
            </a:r>
            <a:r>
              <a:rPr lang="mk-MK" sz="1000">
                <a:solidFill>
                  <a:srgbClr val="000000"/>
                </a:solidFill>
                <a:latin typeface="Trebuchet MS"/>
                <a:cs typeface="Arial" charset="0"/>
              </a:rPr>
              <a:t>1000</a:t>
            </a:r>
            <a:r>
              <a:rPr lang="en-US" sz="1000">
                <a:solidFill>
                  <a:srgbClr val="000000"/>
                </a:solidFill>
                <a:latin typeface="Trebuchet MS"/>
                <a:cs typeface="Arial" charset="0"/>
              </a:rPr>
              <a:t> employees</a:t>
            </a:r>
            <a:r>
              <a:rPr lang="mk-MK" sz="1000">
                <a:solidFill>
                  <a:srgbClr val="000000"/>
                </a:solidFill>
                <a:latin typeface="Trebuchet MS"/>
                <a:cs typeface="Arial" charset="0"/>
              </a:rPr>
              <a:t>; Aluminium battery frames &amp; Aluminium extrusions</a:t>
            </a:r>
            <a:endParaRPr lang="en-US" sz="1000" dirty="0">
              <a:solidFill>
                <a:srgbClr val="000000"/>
              </a:solidFill>
              <a:latin typeface="Trebuchet MS"/>
              <a:cs typeface="Arial" charset="0"/>
            </a:endParaRPr>
          </a:p>
        </p:txBody>
      </p:sp>
      <p:pic>
        <p:nvPicPr>
          <p:cNvPr id="78" name="Picture 4" descr="Image result for turkish flag png"/>
          <p:cNvPicPr>
            <a:picLocks noChangeAspect="1" noChangeArrowheads="1"/>
          </p:cNvPicPr>
          <p:nvPr/>
        </p:nvPicPr>
        <p:blipFill>
          <a:blip r:embed="rId18" cstate="print"/>
          <a:srcRect/>
          <a:stretch>
            <a:fillRect/>
          </a:stretch>
        </p:blipFill>
        <p:spPr bwMode="auto">
          <a:xfrm>
            <a:off x="5160466" y="5761405"/>
            <a:ext cx="643854" cy="429773"/>
          </a:xfrm>
          <a:prstGeom prst="rect">
            <a:avLst/>
          </a:prstGeom>
          <a:noFill/>
        </p:spPr>
      </p:pic>
      <p:sp>
        <p:nvSpPr>
          <p:cNvPr id="79" name="TextBox 78"/>
          <p:cNvSpPr txBox="1"/>
          <p:nvPr/>
        </p:nvSpPr>
        <p:spPr>
          <a:xfrm>
            <a:off x="3864322" y="6184454"/>
            <a:ext cx="2160240" cy="553998"/>
          </a:xfrm>
          <a:prstGeom prst="rect">
            <a:avLst/>
          </a:prstGeom>
          <a:noFill/>
        </p:spPr>
        <p:txBody>
          <a:bodyPr wrap="square" rtlCol="0">
            <a:spAutoFit/>
          </a:bodyPr>
          <a:lstStyle/>
          <a:p>
            <a:pPr fontAlgn="base">
              <a:spcBef>
                <a:spcPct val="0"/>
              </a:spcBef>
              <a:spcAft>
                <a:spcPct val="0"/>
              </a:spcAft>
            </a:pPr>
            <a:r>
              <a:rPr lang="mk-MK" sz="1000" dirty="0">
                <a:solidFill>
                  <a:srgbClr val="000000"/>
                </a:solidFill>
                <a:latin typeface="Trebuchet MS"/>
                <a:cs typeface="Arial" charset="0"/>
              </a:rPr>
              <a:t>Ramp-up of up to 30</a:t>
            </a:r>
            <a:r>
              <a:rPr lang="en-US" sz="1000" dirty="0">
                <a:solidFill>
                  <a:srgbClr val="000000"/>
                </a:solidFill>
                <a:latin typeface="Trebuchet MS"/>
                <a:cs typeface="Arial" charset="0"/>
              </a:rPr>
              <a:t>0 employees;</a:t>
            </a:r>
            <a:r>
              <a:rPr lang="mk-MK" sz="1000" dirty="0">
                <a:solidFill>
                  <a:srgbClr val="000000"/>
                </a:solidFill>
                <a:latin typeface="Trebuchet MS"/>
                <a:cs typeface="Arial" charset="0"/>
              </a:rPr>
              <a:t> </a:t>
            </a:r>
            <a:r>
              <a:rPr lang="en-US" sz="1000" dirty="0">
                <a:solidFill>
                  <a:srgbClr val="000000"/>
                </a:solidFill>
                <a:latin typeface="Trebuchet MS"/>
                <a:cs typeface="Arial" charset="0"/>
              </a:rPr>
              <a:t>Production of p</a:t>
            </a:r>
            <a:r>
              <a:rPr lang="en-US" sz="1000" dirty="0">
                <a:solidFill>
                  <a:srgbClr val="000000"/>
                </a:solidFill>
                <a:latin typeface="Arial" charset="0"/>
                <a:cs typeface="Arial" charset="0"/>
              </a:rPr>
              <a:t>olyurethane parts for automotive industry</a:t>
            </a:r>
            <a:endParaRPr lang="en-US" sz="1000" dirty="0">
              <a:solidFill>
                <a:srgbClr val="000000"/>
              </a:solidFill>
              <a:latin typeface="Trebuchet MS"/>
              <a:cs typeface="Arial" charset="0"/>
            </a:endParaRPr>
          </a:p>
        </p:txBody>
      </p:sp>
      <p:pic>
        <p:nvPicPr>
          <p:cNvPr id="81" name="Picture 2" descr="pürplast - Asya Cnc Takım Tezgahları"/>
          <p:cNvPicPr>
            <a:picLocks noChangeAspect="1" noChangeArrowheads="1"/>
          </p:cNvPicPr>
          <p:nvPr/>
        </p:nvPicPr>
        <p:blipFill>
          <a:blip r:embed="rId26"/>
          <a:srcRect/>
          <a:stretch>
            <a:fillRect/>
          </a:stretch>
        </p:blipFill>
        <p:spPr bwMode="auto">
          <a:xfrm>
            <a:off x="4024298" y="5786455"/>
            <a:ext cx="1000132" cy="43673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433357" y="1953215"/>
            <a:ext cx="4898373" cy="3840932"/>
          </a:xfrm>
          <a:prstGeom prst="rect">
            <a:avLst/>
          </a:prstGeom>
          <a:noFill/>
          <a:ln w="9525">
            <a:noFill/>
            <a:miter lim="800000"/>
            <a:headEnd/>
            <a:tailEnd/>
          </a:ln>
        </p:spPr>
      </p:pic>
      <p:sp>
        <p:nvSpPr>
          <p:cNvPr id="150" name="Rounded Rectangle 149"/>
          <p:cNvSpPr/>
          <p:nvPr/>
        </p:nvSpPr>
        <p:spPr>
          <a:xfrm>
            <a:off x="6208952" y="5805265"/>
            <a:ext cx="2088572" cy="980815"/>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mk-MK">
              <a:solidFill>
                <a:srgbClr val="FFFFD9"/>
              </a:solidFill>
              <a:latin typeface="Trebuchet MS"/>
            </a:endParaRPr>
          </a:p>
        </p:txBody>
      </p:sp>
      <p:sp>
        <p:nvSpPr>
          <p:cNvPr id="153" name="Rounded Rectangle 152"/>
          <p:cNvSpPr/>
          <p:nvPr/>
        </p:nvSpPr>
        <p:spPr>
          <a:xfrm>
            <a:off x="8471924" y="5715016"/>
            <a:ext cx="2088572" cy="1071064"/>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mk-MK">
              <a:solidFill>
                <a:srgbClr val="FFFFD9"/>
              </a:solidFill>
              <a:latin typeface="Trebuchet MS"/>
            </a:endParaRPr>
          </a:p>
        </p:txBody>
      </p:sp>
      <p:sp>
        <p:nvSpPr>
          <p:cNvPr id="123" name="Rounded Rectangle 122"/>
          <p:cNvSpPr/>
          <p:nvPr/>
        </p:nvSpPr>
        <p:spPr>
          <a:xfrm>
            <a:off x="8453454" y="2214554"/>
            <a:ext cx="2088572" cy="1000132"/>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mk-MK">
              <a:solidFill>
                <a:srgbClr val="FFFFD9"/>
              </a:solidFill>
              <a:latin typeface="Trebuchet MS"/>
            </a:endParaRPr>
          </a:p>
        </p:txBody>
      </p:sp>
      <p:sp>
        <p:nvSpPr>
          <p:cNvPr id="125" name="Rounded Rectangle 124"/>
          <p:cNvSpPr/>
          <p:nvPr/>
        </p:nvSpPr>
        <p:spPr>
          <a:xfrm>
            <a:off x="8453454" y="3286124"/>
            <a:ext cx="2088572" cy="1000132"/>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mk-MK">
              <a:solidFill>
                <a:srgbClr val="FFFFD9"/>
              </a:solidFill>
              <a:latin typeface="Trebuchet MS"/>
            </a:endParaRPr>
          </a:p>
        </p:txBody>
      </p:sp>
      <p:sp>
        <p:nvSpPr>
          <p:cNvPr id="89" name="Rounded Rectangle 88"/>
          <p:cNvSpPr/>
          <p:nvPr/>
        </p:nvSpPr>
        <p:spPr>
          <a:xfrm>
            <a:off x="1631504" y="3012944"/>
            <a:ext cx="2088572" cy="904572"/>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mk-MK">
              <a:solidFill>
                <a:srgbClr val="FFFFD9"/>
              </a:solidFill>
              <a:latin typeface="Trebuchet MS"/>
            </a:endParaRPr>
          </a:p>
        </p:txBody>
      </p:sp>
      <p:sp>
        <p:nvSpPr>
          <p:cNvPr id="88" name="Rounded Rectangle 87"/>
          <p:cNvSpPr/>
          <p:nvPr/>
        </p:nvSpPr>
        <p:spPr>
          <a:xfrm>
            <a:off x="1631504" y="4959914"/>
            <a:ext cx="2088572" cy="89797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mk-MK">
              <a:solidFill>
                <a:srgbClr val="FFFFD9"/>
              </a:solidFill>
              <a:latin typeface="Trebuchet MS"/>
            </a:endParaRPr>
          </a:p>
        </p:txBody>
      </p:sp>
      <p:sp>
        <p:nvSpPr>
          <p:cNvPr id="85" name="Rounded Rectangle 84"/>
          <p:cNvSpPr/>
          <p:nvPr/>
        </p:nvSpPr>
        <p:spPr>
          <a:xfrm>
            <a:off x="1631504" y="3956584"/>
            <a:ext cx="2088572" cy="90504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mk-MK">
              <a:solidFill>
                <a:srgbClr val="FFFFD9"/>
              </a:solidFill>
              <a:latin typeface="Trebuchet MS"/>
            </a:endParaRPr>
          </a:p>
        </p:txBody>
      </p:sp>
      <p:sp>
        <p:nvSpPr>
          <p:cNvPr id="82" name="Rounded Rectangle 81"/>
          <p:cNvSpPr/>
          <p:nvPr/>
        </p:nvSpPr>
        <p:spPr>
          <a:xfrm>
            <a:off x="6181316" y="994376"/>
            <a:ext cx="2088572" cy="1077302"/>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mk-MK">
              <a:solidFill>
                <a:srgbClr val="FFFFD9"/>
              </a:solidFill>
              <a:latin typeface="Trebuchet MS"/>
            </a:endParaRPr>
          </a:p>
        </p:txBody>
      </p:sp>
      <p:sp>
        <p:nvSpPr>
          <p:cNvPr id="79" name="Rounded Rectangle 78"/>
          <p:cNvSpPr/>
          <p:nvPr/>
        </p:nvSpPr>
        <p:spPr>
          <a:xfrm>
            <a:off x="3921772" y="1008024"/>
            <a:ext cx="2088572" cy="1077302"/>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mk-MK">
              <a:solidFill>
                <a:srgbClr val="FFFFD9"/>
              </a:solidFill>
              <a:latin typeface="Trebuchet MS"/>
            </a:endParaRPr>
          </a:p>
        </p:txBody>
      </p:sp>
      <p:sp>
        <p:nvSpPr>
          <p:cNvPr id="84" name="Rounded Rectangle 83"/>
          <p:cNvSpPr/>
          <p:nvPr/>
        </p:nvSpPr>
        <p:spPr>
          <a:xfrm>
            <a:off x="8472264" y="1008024"/>
            <a:ext cx="2088572" cy="108712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mk-MK">
              <a:solidFill>
                <a:srgbClr val="FFFFD9"/>
              </a:solidFill>
              <a:latin typeface="Trebuchet MS"/>
            </a:endParaRPr>
          </a:p>
        </p:txBody>
      </p:sp>
      <p:sp>
        <p:nvSpPr>
          <p:cNvPr id="143" name="Rounded Rectangle 142"/>
          <p:cNvSpPr/>
          <p:nvPr/>
        </p:nvSpPr>
        <p:spPr>
          <a:xfrm>
            <a:off x="1645152" y="1976074"/>
            <a:ext cx="2088572" cy="980816"/>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mk-MK">
              <a:solidFill>
                <a:srgbClr val="FFFFD9"/>
              </a:solidFill>
              <a:latin typeface="Trebuchet MS"/>
            </a:endParaRPr>
          </a:p>
        </p:txBody>
      </p:sp>
      <p:cxnSp>
        <p:nvCxnSpPr>
          <p:cNvPr id="124" name="Straight Arrow Connector 123"/>
          <p:cNvCxnSpPr>
            <a:stCxn id="83" idx="1"/>
          </p:cNvCxnSpPr>
          <p:nvPr/>
        </p:nvCxnSpPr>
        <p:spPr>
          <a:xfrm flipH="1" flipV="1">
            <a:off x="7381948" y="4327086"/>
            <a:ext cx="1071506" cy="673550"/>
          </a:xfrm>
          <a:prstGeom prst="straightConnector1">
            <a:avLst/>
          </a:prstGeom>
          <a:ln>
            <a:solidFill>
              <a:srgbClr val="C00000"/>
            </a:solidFill>
            <a:tailEnd type="arrow"/>
          </a:ln>
        </p:spPr>
        <p:style>
          <a:lnRef idx="2">
            <a:schemeClr val="accent3"/>
          </a:lnRef>
          <a:fillRef idx="0">
            <a:schemeClr val="accent3"/>
          </a:fillRef>
          <a:effectRef idx="1">
            <a:schemeClr val="accent3"/>
          </a:effectRef>
          <a:fontRef idx="minor">
            <a:schemeClr val="tx1"/>
          </a:fontRef>
        </p:style>
      </p:cxnSp>
      <p:cxnSp>
        <p:nvCxnSpPr>
          <p:cNvPr id="129" name="Straight Arrow Connector 128"/>
          <p:cNvCxnSpPr>
            <a:stCxn id="143" idx="3"/>
          </p:cNvCxnSpPr>
          <p:nvPr/>
        </p:nvCxnSpPr>
        <p:spPr>
          <a:xfrm>
            <a:off x="3733724" y="2466482"/>
            <a:ext cx="862078" cy="2034088"/>
          </a:xfrm>
          <a:prstGeom prst="straightConnector1">
            <a:avLst/>
          </a:prstGeom>
          <a:ln>
            <a:solidFill>
              <a:srgbClr val="C00000"/>
            </a:solidFill>
            <a:tailEnd type="arrow"/>
          </a:ln>
        </p:spPr>
        <p:style>
          <a:lnRef idx="2">
            <a:schemeClr val="accent3"/>
          </a:lnRef>
          <a:fillRef idx="0">
            <a:schemeClr val="accent3"/>
          </a:fillRef>
          <a:effectRef idx="1">
            <a:schemeClr val="accent3"/>
          </a:effectRef>
          <a:fontRef idx="minor">
            <a:schemeClr val="tx1"/>
          </a:fontRef>
        </p:style>
      </p:cxnSp>
      <p:cxnSp>
        <p:nvCxnSpPr>
          <p:cNvPr id="63" name="Straight Arrow Connector 62"/>
          <p:cNvCxnSpPr/>
          <p:nvPr/>
        </p:nvCxnSpPr>
        <p:spPr>
          <a:xfrm flipH="1">
            <a:off x="6637446" y="3068960"/>
            <a:ext cx="1834818" cy="353242"/>
          </a:xfrm>
          <a:prstGeom prst="straightConnector1">
            <a:avLst/>
          </a:prstGeom>
          <a:ln>
            <a:solidFill>
              <a:srgbClr val="C00000"/>
            </a:solidFill>
            <a:tailEnd type="arrow"/>
          </a:ln>
        </p:spPr>
        <p:style>
          <a:lnRef idx="2">
            <a:schemeClr val="accent3"/>
          </a:lnRef>
          <a:fillRef idx="0">
            <a:schemeClr val="accent3"/>
          </a:fillRef>
          <a:effectRef idx="1">
            <a:schemeClr val="accent3"/>
          </a:effectRef>
          <a:fontRef idx="minor">
            <a:schemeClr val="tx1"/>
          </a:fontRef>
        </p:style>
      </p:cxnSp>
      <p:cxnSp>
        <p:nvCxnSpPr>
          <p:cNvPr id="74" name="Straight Arrow Connector 73"/>
          <p:cNvCxnSpPr>
            <a:stCxn id="89" idx="3"/>
          </p:cNvCxnSpPr>
          <p:nvPr/>
        </p:nvCxnSpPr>
        <p:spPr>
          <a:xfrm>
            <a:off x="3720077" y="3465231"/>
            <a:ext cx="815541" cy="1132893"/>
          </a:xfrm>
          <a:prstGeom prst="straightConnector1">
            <a:avLst/>
          </a:prstGeom>
          <a:ln>
            <a:solidFill>
              <a:srgbClr val="C00000"/>
            </a:solidFill>
            <a:tailEnd type="arrow"/>
          </a:ln>
        </p:spPr>
        <p:style>
          <a:lnRef idx="2">
            <a:schemeClr val="accent3"/>
          </a:lnRef>
          <a:fillRef idx="0">
            <a:schemeClr val="accent3"/>
          </a:fillRef>
          <a:effectRef idx="1">
            <a:schemeClr val="accent3"/>
          </a:effectRef>
          <a:fontRef idx="minor">
            <a:schemeClr val="tx1"/>
          </a:fontRef>
        </p:style>
      </p:cxnSp>
      <p:pic>
        <p:nvPicPr>
          <p:cNvPr id="77" name="Picture 10" descr="http://upload.wikimedia.org/wikipedia/en/thumb/b/ba/Flag_of_Germany.svg/125px-Flag_of_Germany.svg.png"/>
          <p:cNvPicPr>
            <a:picLocks noChangeAspect="1" noChangeArrowheads="1"/>
          </p:cNvPicPr>
          <p:nvPr/>
        </p:nvPicPr>
        <p:blipFill>
          <a:blip r:embed="rId4" cstate="print"/>
          <a:srcRect/>
          <a:stretch>
            <a:fillRect/>
          </a:stretch>
        </p:blipFill>
        <p:spPr bwMode="auto">
          <a:xfrm>
            <a:off x="7392145" y="1058972"/>
            <a:ext cx="688487" cy="412164"/>
          </a:xfrm>
          <a:prstGeom prst="rect">
            <a:avLst/>
          </a:prstGeom>
          <a:noFill/>
        </p:spPr>
      </p:pic>
      <p:cxnSp>
        <p:nvCxnSpPr>
          <p:cNvPr id="95" name="Straight Arrow Connector 94"/>
          <p:cNvCxnSpPr/>
          <p:nvPr/>
        </p:nvCxnSpPr>
        <p:spPr>
          <a:xfrm rot="10800000">
            <a:off x="6384032" y="4149080"/>
            <a:ext cx="2140860" cy="1637374"/>
          </a:xfrm>
          <a:prstGeom prst="straightConnector1">
            <a:avLst/>
          </a:prstGeom>
          <a:ln>
            <a:solidFill>
              <a:srgbClr val="C00000"/>
            </a:solidFill>
            <a:tailEnd type="arrow"/>
          </a:ln>
        </p:spPr>
        <p:style>
          <a:lnRef idx="2">
            <a:schemeClr val="accent3"/>
          </a:lnRef>
          <a:fillRef idx="0">
            <a:schemeClr val="accent3"/>
          </a:fillRef>
          <a:effectRef idx="1">
            <a:schemeClr val="accent3"/>
          </a:effectRef>
          <a:fontRef idx="minor">
            <a:schemeClr val="tx1"/>
          </a:fontRef>
        </p:style>
      </p:cxnSp>
      <p:sp>
        <p:nvSpPr>
          <p:cNvPr id="87" name="TextBox 86"/>
          <p:cNvSpPr txBox="1"/>
          <p:nvPr/>
        </p:nvSpPr>
        <p:spPr>
          <a:xfrm>
            <a:off x="1629016" y="3375068"/>
            <a:ext cx="2109531" cy="553998"/>
          </a:xfrm>
          <a:prstGeom prst="rect">
            <a:avLst/>
          </a:prstGeom>
          <a:noFill/>
        </p:spPr>
        <p:txBody>
          <a:bodyPr wrap="square" rtlCol="0">
            <a:spAutoFit/>
          </a:bodyPr>
          <a:lstStyle/>
          <a:p>
            <a:pPr>
              <a:defRPr/>
            </a:pPr>
            <a:r>
              <a:rPr lang="en-US" sz="1000" dirty="0">
                <a:solidFill>
                  <a:srgbClr val="000000"/>
                </a:solidFill>
                <a:latin typeface="Trebuchet MS"/>
                <a:cs typeface="Arial" charset="0"/>
              </a:rPr>
              <a:t>€</a:t>
            </a:r>
            <a:r>
              <a:rPr lang="mk-MK" sz="1000" dirty="0">
                <a:solidFill>
                  <a:srgbClr val="000000"/>
                </a:solidFill>
                <a:latin typeface="Trebuchet MS"/>
                <a:cs typeface="Arial" charset="0"/>
              </a:rPr>
              <a:t>15</a:t>
            </a:r>
            <a:r>
              <a:rPr lang="en-US" sz="1000" dirty="0">
                <a:solidFill>
                  <a:srgbClr val="000000"/>
                </a:solidFill>
                <a:latin typeface="Trebuchet MS"/>
                <a:cs typeface="Arial" charset="0"/>
              </a:rPr>
              <a:t>M; </a:t>
            </a:r>
            <a:r>
              <a:rPr lang="mk-MK" sz="1000" dirty="0">
                <a:solidFill>
                  <a:srgbClr val="000000"/>
                </a:solidFill>
                <a:latin typeface="Trebuchet MS"/>
                <a:cs typeface="Arial" charset="0"/>
              </a:rPr>
              <a:t>1,</a:t>
            </a:r>
            <a:r>
              <a:rPr lang="en-US" sz="1000" dirty="0">
                <a:solidFill>
                  <a:srgbClr val="000000"/>
                </a:solidFill>
                <a:latin typeface="Trebuchet MS"/>
                <a:cs typeface="Arial" charset="0"/>
              </a:rPr>
              <a:t>200 employees;</a:t>
            </a:r>
          </a:p>
          <a:p>
            <a:pPr>
              <a:defRPr/>
            </a:pPr>
            <a:r>
              <a:rPr lang="en-US" sz="1000" dirty="0">
                <a:solidFill>
                  <a:srgbClr val="000000"/>
                </a:solidFill>
                <a:latin typeface="Trebuchet MS"/>
                <a:cs typeface="Arial" charset="0"/>
              </a:rPr>
              <a:t>Production</a:t>
            </a:r>
            <a:r>
              <a:rPr lang="mk-MK" sz="1000" dirty="0">
                <a:solidFill>
                  <a:srgbClr val="000000"/>
                </a:solidFill>
                <a:latin typeface="Trebuchet MS"/>
                <a:cs typeface="Arial" charset="0"/>
              </a:rPr>
              <a:t> of cables, solenoids and mechatronic</a:t>
            </a:r>
            <a:r>
              <a:rPr lang="en-US" sz="1000" dirty="0">
                <a:solidFill>
                  <a:srgbClr val="000000"/>
                </a:solidFill>
                <a:latin typeface="Trebuchet MS"/>
                <a:cs typeface="Arial" charset="0"/>
              </a:rPr>
              <a:t>s</a:t>
            </a:r>
          </a:p>
        </p:txBody>
      </p:sp>
      <p:cxnSp>
        <p:nvCxnSpPr>
          <p:cNvPr id="111" name="Straight Arrow Connector 110"/>
          <p:cNvCxnSpPr>
            <a:stCxn id="85" idx="3"/>
          </p:cNvCxnSpPr>
          <p:nvPr/>
        </p:nvCxnSpPr>
        <p:spPr>
          <a:xfrm>
            <a:off x="3720076" y="4409104"/>
            <a:ext cx="732850" cy="305780"/>
          </a:xfrm>
          <a:prstGeom prst="straightConnector1">
            <a:avLst/>
          </a:prstGeom>
          <a:ln>
            <a:solidFill>
              <a:srgbClr val="C00000"/>
            </a:solidFill>
            <a:tailEnd type="arrow"/>
          </a:ln>
        </p:spPr>
        <p:style>
          <a:lnRef idx="2">
            <a:schemeClr val="accent3"/>
          </a:lnRef>
          <a:fillRef idx="0">
            <a:schemeClr val="accent3"/>
          </a:fillRef>
          <a:effectRef idx="1">
            <a:schemeClr val="accent3"/>
          </a:effectRef>
          <a:fontRef idx="minor">
            <a:schemeClr val="tx1"/>
          </a:fontRef>
        </p:style>
      </p:cxnSp>
      <p:pic>
        <p:nvPicPr>
          <p:cNvPr id="38913" name="Picture 1"/>
          <p:cNvPicPr>
            <a:picLocks noChangeAspect="1" noChangeArrowheads="1"/>
          </p:cNvPicPr>
          <p:nvPr/>
        </p:nvPicPr>
        <p:blipFill>
          <a:blip r:embed="rId5" cstate="print"/>
          <a:srcRect/>
          <a:stretch>
            <a:fillRect/>
          </a:stretch>
        </p:blipFill>
        <p:spPr bwMode="auto">
          <a:xfrm>
            <a:off x="6312024" y="1050619"/>
            <a:ext cx="964174" cy="404752"/>
          </a:xfrm>
          <a:prstGeom prst="rect">
            <a:avLst/>
          </a:prstGeom>
          <a:noFill/>
          <a:ln w="9525">
            <a:noFill/>
            <a:miter lim="800000"/>
            <a:headEnd/>
            <a:tailEnd/>
          </a:ln>
        </p:spPr>
      </p:pic>
      <p:pic>
        <p:nvPicPr>
          <p:cNvPr id="38916" name="Picture 4"/>
          <p:cNvPicPr>
            <a:picLocks noChangeAspect="1" noChangeArrowheads="1"/>
          </p:cNvPicPr>
          <p:nvPr/>
        </p:nvPicPr>
        <p:blipFill>
          <a:blip r:embed="rId6" cstate="print"/>
          <a:srcRect/>
          <a:stretch>
            <a:fillRect/>
          </a:stretch>
        </p:blipFill>
        <p:spPr bwMode="auto">
          <a:xfrm>
            <a:off x="1881158" y="4976065"/>
            <a:ext cx="952235" cy="380322"/>
          </a:xfrm>
          <a:prstGeom prst="rect">
            <a:avLst/>
          </a:prstGeom>
          <a:noFill/>
          <a:ln w="9525">
            <a:noFill/>
            <a:miter lim="800000"/>
            <a:headEnd/>
            <a:tailEnd/>
          </a:ln>
        </p:spPr>
      </p:pic>
      <p:pic>
        <p:nvPicPr>
          <p:cNvPr id="162" name="Picture 10" descr="http://upload.wikimedia.org/wikipedia/en/thumb/b/ba/Flag_of_Germany.svg/125px-Flag_of_Germany.svg.png"/>
          <p:cNvPicPr>
            <a:picLocks noChangeAspect="1" noChangeArrowheads="1"/>
          </p:cNvPicPr>
          <p:nvPr/>
        </p:nvPicPr>
        <p:blipFill>
          <a:blip r:embed="rId4" cstate="print"/>
          <a:srcRect/>
          <a:stretch>
            <a:fillRect/>
          </a:stretch>
        </p:blipFill>
        <p:spPr bwMode="auto">
          <a:xfrm>
            <a:off x="2908213" y="3048210"/>
            <a:ext cx="688487" cy="384070"/>
          </a:xfrm>
          <a:prstGeom prst="rect">
            <a:avLst/>
          </a:prstGeom>
          <a:noFill/>
        </p:spPr>
      </p:pic>
      <p:pic>
        <p:nvPicPr>
          <p:cNvPr id="38918" name="Picture 6" descr="http://www.fuelcell-nrw.de/fileadmin/daten/logos/3143.jpg"/>
          <p:cNvPicPr>
            <a:picLocks noChangeAspect="1" noChangeArrowheads="1"/>
          </p:cNvPicPr>
          <p:nvPr/>
        </p:nvPicPr>
        <p:blipFill>
          <a:blip r:embed="rId7" cstate="print"/>
          <a:srcRect/>
          <a:stretch>
            <a:fillRect/>
          </a:stretch>
        </p:blipFill>
        <p:spPr bwMode="auto">
          <a:xfrm>
            <a:off x="1748224" y="2095883"/>
            <a:ext cx="1080121" cy="232264"/>
          </a:xfrm>
          <a:prstGeom prst="rect">
            <a:avLst/>
          </a:prstGeom>
          <a:noFill/>
        </p:spPr>
      </p:pic>
      <p:pic>
        <p:nvPicPr>
          <p:cNvPr id="164" name="Picture 14" descr="http://upload.wikimedia.org/wikipedia/en/thumb/a/a4/Flag_of_the_United_States.svg/125px-Flag_of_the_United_States.svg.png"/>
          <p:cNvPicPr>
            <a:picLocks noChangeAspect="1" noChangeArrowheads="1"/>
          </p:cNvPicPr>
          <p:nvPr/>
        </p:nvPicPr>
        <p:blipFill>
          <a:blip r:embed="rId8" cstate="print"/>
          <a:srcRect/>
          <a:stretch>
            <a:fillRect/>
          </a:stretch>
        </p:blipFill>
        <p:spPr bwMode="auto">
          <a:xfrm>
            <a:off x="2923286" y="4978116"/>
            <a:ext cx="655747" cy="418400"/>
          </a:xfrm>
          <a:prstGeom prst="rect">
            <a:avLst/>
          </a:prstGeom>
          <a:noFill/>
        </p:spPr>
      </p:pic>
      <p:pic>
        <p:nvPicPr>
          <p:cNvPr id="167" name="Picture 14" descr="http://upload.wikimedia.org/wikipedia/en/thumb/a/a4/Flag_of_the_United_States.svg/125px-Flag_of_the_United_States.svg.png"/>
          <p:cNvPicPr>
            <a:picLocks noChangeAspect="1" noChangeArrowheads="1"/>
          </p:cNvPicPr>
          <p:nvPr/>
        </p:nvPicPr>
        <p:blipFill>
          <a:blip r:embed="rId8" cstate="print"/>
          <a:srcRect/>
          <a:stretch>
            <a:fillRect/>
          </a:stretch>
        </p:blipFill>
        <p:spPr bwMode="auto">
          <a:xfrm>
            <a:off x="9706142" y="1076264"/>
            <a:ext cx="655747" cy="432048"/>
          </a:xfrm>
          <a:prstGeom prst="rect">
            <a:avLst/>
          </a:prstGeom>
          <a:noFill/>
        </p:spPr>
      </p:pic>
      <p:pic>
        <p:nvPicPr>
          <p:cNvPr id="38919" name="Picture 7"/>
          <p:cNvPicPr>
            <a:picLocks noChangeAspect="1" noChangeArrowheads="1"/>
          </p:cNvPicPr>
          <p:nvPr/>
        </p:nvPicPr>
        <p:blipFill>
          <a:blip r:embed="rId9" cstate="print"/>
          <a:srcRect/>
          <a:stretch>
            <a:fillRect/>
          </a:stretch>
        </p:blipFill>
        <p:spPr bwMode="auto">
          <a:xfrm>
            <a:off x="8571568" y="1207271"/>
            <a:ext cx="1091952" cy="199054"/>
          </a:xfrm>
          <a:prstGeom prst="rect">
            <a:avLst/>
          </a:prstGeom>
          <a:noFill/>
          <a:ln w="9525">
            <a:noFill/>
            <a:miter lim="800000"/>
            <a:headEnd/>
            <a:tailEnd/>
          </a:ln>
        </p:spPr>
      </p:pic>
      <p:cxnSp>
        <p:nvCxnSpPr>
          <p:cNvPr id="201" name="Straight Arrow Connector 200"/>
          <p:cNvCxnSpPr>
            <a:stCxn id="82" idx="2"/>
          </p:cNvCxnSpPr>
          <p:nvPr/>
        </p:nvCxnSpPr>
        <p:spPr>
          <a:xfrm flipH="1">
            <a:off x="6064144" y="2071678"/>
            <a:ext cx="1161459" cy="1521732"/>
          </a:xfrm>
          <a:prstGeom prst="straightConnector1">
            <a:avLst/>
          </a:prstGeom>
          <a:ln>
            <a:solidFill>
              <a:srgbClr val="C00000"/>
            </a:solidFill>
            <a:tailEnd type="arrow"/>
          </a:ln>
        </p:spPr>
        <p:style>
          <a:lnRef idx="2">
            <a:schemeClr val="accent3"/>
          </a:lnRef>
          <a:fillRef idx="0">
            <a:schemeClr val="accent3"/>
          </a:fillRef>
          <a:effectRef idx="1">
            <a:schemeClr val="accent3"/>
          </a:effectRef>
          <a:fontRef idx="minor">
            <a:schemeClr val="tx1"/>
          </a:fontRef>
        </p:style>
      </p:cxnSp>
      <p:pic>
        <p:nvPicPr>
          <p:cNvPr id="38921" name="Picture 9"/>
          <p:cNvPicPr>
            <a:picLocks noChangeAspect="1" noChangeArrowheads="1"/>
          </p:cNvPicPr>
          <p:nvPr/>
        </p:nvPicPr>
        <p:blipFill>
          <a:blip r:embed="rId10" cstate="print"/>
          <a:srcRect/>
          <a:stretch>
            <a:fillRect/>
          </a:stretch>
        </p:blipFill>
        <p:spPr bwMode="auto">
          <a:xfrm>
            <a:off x="1720929" y="3141613"/>
            <a:ext cx="1152128" cy="169655"/>
          </a:xfrm>
          <a:prstGeom prst="rect">
            <a:avLst/>
          </a:prstGeom>
          <a:noFill/>
          <a:ln w="9525">
            <a:noFill/>
            <a:miter lim="800000"/>
            <a:headEnd/>
            <a:tailEnd/>
          </a:ln>
        </p:spPr>
      </p:pic>
      <p:sp>
        <p:nvSpPr>
          <p:cNvPr id="208" name="Rectangle 6"/>
          <p:cNvSpPr>
            <a:spLocks noChangeArrowheads="1"/>
          </p:cNvSpPr>
          <p:nvPr/>
        </p:nvSpPr>
        <p:spPr bwMode="auto">
          <a:xfrm>
            <a:off x="1650314" y="5328222"/>
            <a:ext cx="2088232" cy="553998"/>
          </a:xfrm>
          <a:prstGeom prst="rect">
            <a:avLst/>
          </a:prstGeom>
          <a:noFill/>
          <a:ln w="9525">
            <a:noFill/>
            <a:miter lim="800000"/>
            <a:headEnd/>
            <a:tailEnd/>
          </a:ln>
          <a:effectLst/>
        </p:spPr>
        <p:txBody>
          <a:bodyPr wrap="square" anchor="ctr">
            <a:spAutoFit/>
          </a:bodyPr>
          <a:lstStyle/>
          <a:p>
            <a:pPr fontAlgn="base">
              <a:spcBef>
                <a:spcPts val="300"/>
              </a:spcBef>
              <a:spcAft>
                <a:spcPts val="300"/>
              </a:spcAft>
            </a:pPr>
            <a:r>
              <a:rPr lang="en-US" sz="1000" dirty="0">
                <a:solidFill>
                  <a:srgbClr val="000000"/>
                </a:solidFill>
                <a:latin typeface="Trebuchet MS"/>
                <a:cs typeface="Arial" charset="0"/>
              </a:rPr>
              <a:t>€</a:t>
            </a:r>
            <a:r>
              <a:rPr lang="mk-MK" sz="1000" dirty="0">
                <a:solidFill>
                  <a:srgbClr val="000000"/>
                </a:solidFill>
                <a:latin typeface="Trebuchet MS"/>
                <a:cs typeface="Arial" charset="0"/>
              </a:rPr>
              <a:t>20</a:t>
            </a:r>
            <a:r>
              <a:rPr lang="en-US" sz="1000" dirty="0">
                <a:solidFill>
                  <a:srgbClr val="000000"/>
                </a:solidFill>
                <a:latin typeface="Trebuchet MS"/>
                <a:cs typeface="Arial" charset="0"/>
              </a:rPr>
              <a:t>M </a:t>
            </a:r>
            <a:r>
              <a:rPr lang="mk-MK" sz="1000" dirty="0">
                <a:solidFill>
                  <a:srgbClr val="000000"/>
                </a:solidFill>
                <a:latin typeface="Trebuchet MS"/>
                <a:cs typeface="Arial" charset="0"/>
              </a:rPr>
              <a:t>; </a:t>
            </a:r>
            <a:r>
              <a:rPr lang="mk-MK" sz="1000" dirty="0">
                <a:solidFill>
                  <a:srgbClr val="000000"/>
                </a:solidFill>
                <a:latin typeface="Trebuchet MS"/>
                <a:cs typeface="Arial" pitchFamily="34" charset="0"/>
              </a:rPr>
              <a:t>2,000 employees; P</a:t>
            </a:r>
            <a:r>
              <a:rPr lang="mk-MK" sz="1000" dirty="0">
                <a:solidFill>
                  <a:srgbClr val="000000"/>
                </a:solidFill>
                <a:latin typeface="Trebuchet MS"/>
                <a:cs typeface="Arial" charset="0"/>
              </a:rPr>
              <a:t>roduction of seat and steering </a:t>
            </a:r>
            <a:r>
              <a:rPr lang="mk-MK" sz="1000">
                <a:solidFill>
                  <a:srgbClr val="000000"/>
                </a:solidFill>
                <a:latin typeface="Trebuchet MS"/>
                <a:cs typeface="Arial" charset="0"/>
              </a:rPr>
              <a:t>wheel climate </a:t>
            </a:r>
            <a:r>
              <a:rPr lang="mk-MK" sz="1000" dirty="0">
                <a:solidFill>
                  <a:srgbClr val="000000"/>
                </a:solidFill>
                <a:latin typeface="Trebuchet MS"/>
                <a:cs typeface="Arial" charset="0"/>
              </a:rPr>
              <a:t>technologies</a:t>
            </a:r>
            <a:endParaRPr lang="en-GB" sz="1000" dirty="0">
              <a:solidFill>
                <a:srgbClr val="000000"/>
              </a:solidFill>
              <a:latin typeface="Trebuchet MS"/>
              <a:cs typeface="Arial" pitchFamily="34" charset="0"/>
            </a:endParaRPr>
          </a:p>
        </p:txBody>
      </p:sp>
      <p:sp>
        <p:nvSpPr>
          <p:cNvPr id="97" name="TextBox 96"/>
          <p:cNvSpPr txBox="1"/>
          <p:nvPr/>
        </p:nvSpPr>
        <p:spPr>
          <a:xfrm>
            <a:off x="8532284" y="2683088"/>
            <a:ext cx="2000264" cy="553998"/>
          </a:xfrm>
          <a:prstGeom prst="rect">
            <a:avLst/>
          </a:prstGeom>
          <a:noFill/>
        </p:spPr>
        <p:txBody>
          <a:bodyPr wrap="square" rtlCol="0">
            <a:spAutoFit/>
          </a:bodyPr>
          <a:lstStyle/>
          <a:p>
            <a:pPr fontAlgn="base">
              <a:spcBef>
                <a:spcPct val="0"/>
              </a:spcBef>
              <a:spcAft>
                <a:spcPct val="0"/>
              </a:spcAft>
            </a:pPr>
            <a:r>
              <a:rPr lang="en-US" sz="1000" dirty="0">
                <a:solidFill>
                  <a:srgbClr val="000000"/>
                </a:solidFill>
                <a:latin typeface="Trebuchet MS"/>
                <a:cs typeface="Arial" charset="0"/>
              </a:rPr>
              <a:t>€</a:t>
            </a:r>
            <a:r>
              <a:rPr lang="mk-MK" sz="1000" dirty="0">
                <a:solidFill>
                  <a:srgbClr val="000000"/>
                </a:solidFill>
                <a:latin typeface="Trebuchet MS"/>
                <a:cs typeface="Arial" charset="0"/>
              </a:rPr>
              <a:t>15</a:t>
            </a:r>
            <a:r>
              <a:rPr lang="en-US" sz="1000" dirty="0">
                <a:solidFill>
                  <a:srgbClr val="000000"/>
                </a:solidFill>
                <a:latin typeface="Trebuchet MS"/>
                <a:cs typeface="Arial" charset="0"/>
              </a:rPr>
              <a:t>M</a:t>
            </a:r>
            <a:r>
              <a:rPr lang="en-US" sz="1000">
                <a:solidFill>
                  <a:srgbClr val="000000"/>
                </a:solidFill>
                <a:latin typeface="Trebuchet MS"/>
                <a:cs typeface="Arial" charset="0"/>
              </a:rPr>
              <a:t>; </a:t>
            </a:r>
            <a:r>
              <a:rPr lang="mk-MK" sz="1000">
                <a:solidFill>
                  <a:srgbClr val="000000"/>
                </a:solidFill>
                <a:latin typeface="Trebuchet MS"/>
                <a:cs typeface="Arial" charset="0"/>
              </a:rPr>
              <a:t>5</a:t>
            </a:r>
            <a:r>
              <a:rPr lang="en-US" sz="1000">
                <a:solidFill>
                  <a:srgbClr val="000000"/>
                </a:solidFill>
                <a:latin typeface="Trebuchet MS"/>
                <a:cs typeface="Arial" charset="0"/>
              </a:rPr>
              <a:t>00 </a:t>
            </a:r>
            <a:r>
              <a:rPr lang="en-US" sz="1000" dirty="0">
                <a:solidFill>
                  <a:srgbClr val="000000"/>
                </a:solidFill>
                <a:latin typeface="Trebuchet MS"/>
                <a:cs typeface="Arial" charset="0"/>
              </a:rPr>
              <a:t>employees; </a:t>
            </a:r>
            <a:endParaRPr lang="mk-MK" sz="1000" dirty="0">
              <a:solidFill>
                <a:srgbClr val="000000"/>
              </a:solidFill>
              <a:latin typeface="Trebuchet MS"/>
              <a:cs typeface="Arial" charset="0"/>
            </a:endParaRPr>
          </a:p>
          <a:p>
            <a:pPr fontAlgn="base">
              <a:spcBef>
                <a:spcPct val="0"/>
              </a:spcBef>
              <a:spcAft>
                <a:spcPct val="0"/>
              </a:spcAft>
            </a:pPr>
            <a:r>
              <a:rPr lang="mk-MK" sz="1000" dirty="0">
                <a:solidFill>
                  <a:srgbClr val="000000"/>
                </a:solidFill>
                <a:latin typeface="Trebuchet MS"/>
                <a:cs typeface="Arial" charset="0"/>
              </a:rPr>
              <a:t>Production of industrial woven fabrics (insulating materials)</a:t>
            </a:r>
            <a:endParaRPr lang="en-US" sz="1000" dirty="0">
              <a:solidFill>
                <a:srgbClr val="000000"/>
              </a:solidFill>
              <a:latin typeface="Trebuchet MS"/>
              <a:cs typeface="Arial" charset="0"/>
            </a:endParaRPr>
          </a:p>
        </p:txBody>
      </p:sp>
      <p:cxnSp>
        <p:nvCxnSpPr>
          <p:cNvPr id="101" name="Straight Arrow Connector 100"/>
          <p:cNvCxnSpPr/>
          <p:nvPr/>
        </p:nvCxnSpPr>
        <p:spPr>
          <a:xfrm flipH="1">
            <a:off x="6983260" y="2060849"/>
            <a:ext cx="1561012" cy="1175921"/>
          </a:xfrm>
          <a:prstGeom prst="straightConnector1">
            <a:avLst/>
          </a:prstGeom>
          <a:ln>
            <a:solidFill>
              <a:srgbClr val="C00000"/>
            </a:solidFill>
            <a:tailEnd type="arrow"/>
          </a:ln>
        </p:spPr>
        <p:style>
          <a:lnRef idx="2">
            <a:schemeClr val="accent3"/>
          </a:lnRef>
          <a:fillRef idx="0">
            <a:schemeClr val="accent3"/>
          </a:fillRef>
          <a:effectRef idx="1">
            <a:schemeClr val="accent3"/>
          </a:effectRef>
          <a:fontRef idx="minor">
            <a:schemeClr val="tx1"/>
          </a:fontRef>
        </p:style>
      </p:cxnSp>
      <p:cxnSp>
        <p:nvCxnSpPr>
          <p:cNvPr id="109" name="Straight Arrow Connector 108"/>
          <p:cNvCxnSpPr>
            <a:stCxn id="83" idx="1"/>
          </p:cNvCxnSpPr>
          <p:nvPr/>
        </p:nvCxnSpPr>
        <p:spPr>
          <a:xfrm flipH="1" flipV="1">
            <a:off x="6556472" y="3539300"/>
            <a:ext cx="1896982" cy="1461336"/>
          </a:xfrm>
          <a:prstGeom prst="straightConnector1">
            <a:avLst/>
          </a:prstGeom>
          <a:ln>
            <a:solidFill>
              <a:srgbClr val="C00000"/>
            </a:solidFill>
            <a:tailEnd type="arrow"/>
          </a:ln>
        </p:spPr>
        <p:style>
          <a:lnRef idx="2">
            <a:schemeClr val="accent3"/>
          </a:lnRef>
          <a:fillRef idx="0">
            <a:schemeClr val="accent3"/>
          </a:fillRef>
          <a:effectRef idx="1">
            <a:schemeClr val="accent3"/>
          </a:effectRef>
          <a:fontRef idx="minor">
            <a:schemeClr val="tx1"/>
          </a:fontRef>
        </p:style>
      </p:cxnSp>
      <p:sp>
        <p:nvSpPr>
          <p:cNvPr id="64" name="TextBox 63"/>
          <p:cNvSpPr txBox="1"/>
          <p:nvPr/>
        </p:nvSpPr>
        <p:spPr>
          <a:xfrm>
            <a:off x="6183774" y="1510158"/>
            <a:ext cx="2142570" cy="553998"/>
          </a:xfrm>
          <a:prstGeom prst="rect">
            <a:avLst/>
          </a:prstGeom>
          <a:noFill/>
        </p:spPr>
        <p:txBody>
          <a:bodyPr wrap="square" rtlCol="0">
            <a:spAutoFit/>
          </a:bodyPr>
          <a:lstStyle/>
          <a:p>
            <a:pPr>
              <a:defRPr/>
            </a:pPr>
            <a:r>
              <a:rPr lang="en-US" sz="1000" dirty="0">
                <a:solidFill>
                  <a:srgbClr val="000000"/>
                </a:solidFill>
                <a:latin typeface="Trebuchet MS"/>
                <a:cs typeface="Arial" charset="0"/>
              </a:rPr>
              <a:t>€35M</a:t>
            </a:r>
            <a:r>
              <a:rPr lang="en-US" sz="1000">
                <a:solidFill>
                  <a:srgbClr val="000000"/>
                </a:solidFill>
                <a:latin typeface="Trebuchet MS"/>
                <a:cs typeface="Arial" charset="0"/>
              </a:rPr>
              <a:t>; </a:t>
            </a:r>
            <a:r>
              <a:rPr lang="mk-MK" sz="1000">
                <a:solidFill>
                  <a:srgbClr val="000000"/>
                </a:solidFill>
                <a:latin typeface="Trebuchet MS"/>
                <a:cs typeface="Arial" charset="0"/>
              </a:rPr>
              <a:t>75</a:t>
            </a:r>
            <a:r>
              <a:rPr lang="en-US" sz="1000">
                <a:solidFill>
                  <a:srgbClr val="000000"/>
                </a:solidFill>
                <a:latin typeface="Trebuchet MS"/>
                <a:cs typeface="Arial" charset="0"/>
              </a:rPr>
              <a:t>0 </a:t>
            </a:r>
            <a:r>
              <a:rPr lang="en-US" sz="1000" dirty="0">
                <a:solidFill>
                  <a:srgbClr val="000000"/>
                </a:solidFill>
                <a:latin typeface="Trebuchet MS"/>
                <a:cs typeface="Arial" charset="0"/>
              </a:rPr>
              <a:t>employees;</a:t>
            </a:r>
            <a:r>
              <a:rPr lang="mk-MK" sz="1000" dirty="0">
                <a:solidFill>
                  <a:srgbClr val="000000"/>
                </a:solidFill>
                <a:latin typeface="Trebuchet MS"/>
                <a:cs typeface="Arial" charset="0"/>
              </a:rPr>
              <a:t> </a:t>
            </a:r>
            <a:r>
              <a:rPr lang="en-US" sz="1000" dirty="0">
                <a:solidFill>
                  <a:srgbClr val="000000"/>
                </a:solidFill>
                <a:latin typeface="Trebuchet MS"/>
                <a:cs typeface="Arial" charset="0"/>
              </a:rPr>
              <a:t>Production of PCBs, </a:t>
            </a:r>
            <a:r>
              <a:rPr lang="mk-MK" sz="1000" dirty="0">
                <a:solidFill>
                  <a:srgbClr val="000000"/>
                </a:solidFill>
                <a:latin typeface="Trebuchet MS"/>
                <a:cs typeface="Arial" charset="0"/>
              </a:rPr>
              <a:t>plastic and molded containers</a:t>
            </a:r>
            <a:r>
              <a:rPr lang="en-US" sz="1000" dirty="0">
                <a:solidFill>
                  <a:srgbClr val="000000"/>
                </a:solidFill>
                <a:latin typeface="Trebuchet MS"/>
                <a:cs typeface="Arial" charset="0"/>
              </a:rPr>
              <a:t> and final assembly</a:t>
            </a:r>
          </a:p>
        </p:txBody>
      </p:sp>
      <p:sp>
        <p:nvSpPr>
          <p:cNvPr id="65" name="TextBox 64"/>
          <p:cNvSpPr txBox="1"/>
          <p:nvPr/>
        </p:nvSpPr>
        <p:spPr>
          <a:xfrm>
            <a:off x="8516976" y="1525728"/>
            <a:ext cx="2088232" cy="553998"/>
          </a:xfrm>
          <a:prstGeom prst="rect">
            <a:avLst/>
          </a:prstGeom>
          <a:noFill/>
        </p:spPr>
        <p:txBody>
          <a:bodyPr wrap="square" rtlCol="0">
            <a:spAutoFit/>
          </a:bodyPr>
          <a:lstStyle/>
          <a:p>
            <a:pPr>
              <a:defRPr/>
            </a:pPr>
            <a:r>
              <a:rPr lang="en-US" sz="1000" dirty="0">
                <a:solidFill>
                  <a:srgbClr val="000000"/>
                </a:solidFill>
                <a:latin typeface="Trebuchet MS"/>
                <a:cs typeface="Arial" charset="0"/>
              </a:rPr>
              <a:t>€</a:t>
            </a:r>
            <a:r>
              <a:rPr lang="mk-MK" sz="1000" dirty="0">
                <a:solidFill>
                  <a:srgbClr val="000000"/>
                </a:solidFill>
                <a:latin typeface="Trebuchet MS"/>
                <a:cs typeface="Arial" charset="0"/>
              </a:rPr>
              <a:t>30</a:t>
            </a:r>
            <a:r>
              <a:rPr lang="en-US" sz="1000" dirty="0">
                <a:solidFill>
                  <a:srgbClr val="000000"/>
                </a:solidFill>
                <a:latin typeface="Trebuchet MS"/>
                <a:cs typeface="Arial" charset="0"/>
              </a:rPr>
              <a:t>M</a:t>
            </a:r>
            <a:r>
              <a:rPr lang="en-US" sz="1000">
                <a:solidFill>
                  <a:srgbClr val="000000"/>
                </a:solidFill>
                <a:latin typeface="Trebuchet MS"/>
                <a:cs typeface="Arial" charset="0"/>
              </a:rPr>
              <a:t>+; Rump-up </a:t>
            </a:r>
            <a:r>
              <a:rPr lang="en-US" sz="1000" dirty="0">
                <a:solidFill>
                  <a:srgbClr val="000000"/>
                </a:solidFill>
                <a:latin typeface="Trebuchet MS"/>
                <a:cs typeface="Arial" charset="0"/>
              </a:rPr>
              <a:t>to </a:t>
            </a:r>
            <a:r>
              <a:rPr lang="mk-MK" sz="1000" dirty="0">
                <a:solidFill>
                  <a:srgbClr val="000000"/>
                </a:solidFill>
                <a:latin typeface="Trebuchet MS"/>
                <a:cs typeface="Arial" charset="0"/>
              </a:rPr>
              <a:t>2,</a:t>
            </a:r>
            <a:r>
              <a:rPr lang="en-US" sz="1000" dirty="0">
                <a:solidFill>
                  <a:srgbClr val="000000"/>
                </a:solidFill>
                <a:latin typeface="Trebuchet MS"/>
                <a:cs typeface="Arial" charset="0"/>
              </a:rPr>
              <a:t>500 employees;</a:t>
            </a:r>
            <a:r>
              <a:rPr lang="mk-MK" sz="1000" dirty="0">
                <a:solidFill>
                  <a:srgbClr val="000000"/>
                </a:solidFill>
                <a:latin typeface="Trebuchet MS"/>
                <a:cs typeface="Arial" charset="0"/>
              </a:rPr>
              <a:t> </a:t>
            </a:r>
            <a:r>
              <a:rPr lang="en-US" sz="1000" dirty="0">
                <a:solidFill>
                  <a:srgbClr val="000000"/>
                </a:solidFill>
                <a:latin typeface="Trebuchet MS"/>
                <a:cs typeface="Arial" charset="0"/>
              </a:rPr>
              <a:t>Production of interconnect </a:t>
            </a:r>
            <a:r>
              <a:rPr lang="mk-MK" sz="1000" dirty="0">
                <a:solidFill>
                  <a:srgbClr val="000000"/>
                </a:solidFill>
                <a:latin typeface="Trebuchet MS"/>
                <a:cs typeface="Arial" charset="0"/>
              </a:rPr>
              <a:t>products </a:t>
            </a:r>
            <a:endParaRPr lang="en-US" sz="1000" dirty="0">
              <a:solidFill>
                <a:srgbClr val="000000"/>
              </a:solidFill>
              <a:latin typeface="Trebuchet MS"/>
              <a:cs typeface="Arial" charset="0"/>
            </a:endParaRPr>
          </a:p>
        </p:txBody>
      </p:sp>
      <p:sp>
        <p:nvSpPr>
          <p:cNvPr id="67" name="Rectangle 6"/>
          <p:cNvSpPr>
            <a:spLocks noChangeArrowheads="1"/>
          </p:cNvSpPr>
          <p:nvPr/>
        </p:nvSpPr>
        <p:spPr bwMode="auto">
          <a:xfrm>
            <a:off x="1645152" y="2374936"/>
            <a:ext cx="2060936" cy="553998"/>
          </a:xfrm>
          <a:prstGeom prst="rect">
            <a:avLst/>
          </a:prstGeom>
          <a:noFill/>
          <a:ln w="9525">
            <a:noFill/>
            <a:miter lim="800000"/>
            <a:headEnd/>
            <a:tailEnd/>
          </a:ln>
          <a:effectLst/>
        </p:spPr>
        <p:txBody>
          <a:bodyPr wrap="square" anchor="ctr">
            <a:spAutoFit/>
          </a:bodyPr>
          <a:lstStyle/>
          <a:p>
            <a:pPr fontAlgn="base"/>
            <a:r>
              <a:rPr lang="en-US" sz="1000" dirty="0">
                <a:solidFill>
                  <a:srgbClr val="000000"/>
                </a:solidFill>
                <a:latin typeface="Trebuchet MS"/>
                <a:cs typeface="Arial" charset="0"/>
              </a:rPr>
              <a:t>€70M+</a:t>
            </a:r>
            <a:r>
              <a:rPr lang="mk-MK" sz="1000" dirty="0">
                <a:solidFill>
                  <a:srgbClr val="000000"/>
                </a:solidFill>
                <a:latin typeface="Trebuchet MS"/>
                <a:cs typeface="Arial" charset="0"/>
              </a:rPr>
              <a:t>; </a:t>
            </a:r>
            <a:r>
              <a:rPr lang="mk-MK" sz="1000" dirty="0">
                <a:solidFill>
                  <a:srgbClr val="000000"/>
                </a:solidFill>
                <a:latin typeface="Trebuchet MS"/>
                <a:cs typeface="Arial" pitchFamily="34" charset="0"/>
              </a:rPr>
              <a:t>1,000 employees; </a:t>
            </a:r>
          </a:p>
          <a:p>
            <a:pPr fontAlgn="base"/>
            <a:r>
              <a:rPr lang="mk-MK" sz="1000" dirty="0">
                <a:solidFill>
                  <a:srgbClr val="000000"/>
                </a:solidFill>
                <a:latin typeface="Trebuchet MS"/>
                <a:cs typeface="Arial" pitchFamily="34" charset="0"/>
              </a:rPr>
              <a:t>P</a:t>
            </a:r>
            <a:r>
              <a:rPr lang="en-US" sz="1000" dirty="0" err="1">
                <a:solidFill>
                  <a:srgbClr val="000000"/>
                </a:solidFill>
                <a:latin typeface="Trebuchet MS"/>
                <a:cs typeface="Arial" pitchFamily="34" charset="0"/>
              </a:rPr>
              <a:t>roduction</a:t>
            </a:r>
            <a:r>
              <a:rPr lang="en-US" sz="1000" dirty="0">
                <a:solidFill>
                  <a:srgbClr val="000000"/>
                </a:solidFill>
                <a:latin typeface="Trebuchet MS"/>
                <a:cs typeface="Arial" pitchFamily="34" charset="0"/>
              </a:rPr>
              <a:t> of </a:t>
            </a:r>
            <a:r>
              <a:rPr lang="en-US" sz="1000" dirty="0" err="1">
                <a:solidFill>
                  <a:srgbClr val="000000"/>
                </a:solidFill>
                <a:latin typeface="Trebuchet MS"/>
                <a:cs typeface="Arial" pitchFamily="34" charset="0"/>
              </a:rPr>
              <a:t>mechatronic</a:t>
            </a:r>
            <a:r>
              <a:rPr lang="en-US" sz="1000" dirty="0">
                <a:solidFill>
                  <a:srgbClr val="000000"/>
                </a:solidFill>
                <a:latin typeface="Trebuchet MS"/>
                <a:cs typeface="Arial" pitchFamily="34" charset="0"/>
              </a:rPr>
              <a:t> </a:t>
            </a:r>
            <a:r>
              <a:rPr lang="mk-MK" sz="1000" dirty="0">
                <a:solidFill>
                  <a:srgbClr val="000000"/>
                </a:solidFill>
                <a:latin typeface="Trebuchet MS"/>
                <a:cs typeface="Arial" pitchFamily="34" charset="0"/>
              </a:rPr>
              <a:t>and electronic </a:t>
            </a:r>
            <a:r>
              <a:rPr lang="en-US" sz="1000" dirty="0">
                <a:solidFill>
                  <a:srgbClr val="000000"/>
                </a:solidFill>
                <a:latin typeface="Trebuchet MS"/>
                <a:cs typeface="Arial" pitchFamily="34" charset="0"/>
              </a:rPr>
              <a:t>products</a:t>
            </a:r>
            <a:r>
              <a:rPr lang="en-US" sz="1000" dirty="0">
                <a:solidFill>
                  <a:srgbClr val="000000"/>
                </a:solidFill>
                <a:latin typeface="Trebuchet MS"/>
                <a:cs typeface="Arial" charset="0"/>
              </a:rPr>
              <a:t> </a:t>
            </a:r>
            <a:endParaRPr lang="en-GB" sz="1000" dirty="0">
              <a:solidFill>
                <a:srgbClr val="000000"/>
              </a:solidFill>
              <a:latin typeface="Trebuchet MS"/>
              <a:cs typeface="Arial" pitchFamily="34" charset="0"/>
            </a:endParaRPr>
          </a:p>
        </p:txBody>
      </p:sp>
      <p:sp>
        <p:nvSpPr>
          <p:cNvPr id="68" name="Rectangle 2"/>
          <p:cNvSpPr txBox="1">
            <a:spLocks noChangeArrowheads="1"/>
          </p:cNvSpPr>
          <p:nvPr/>
        </p:nvSpPr>
        <p:spPr>
          <a:xfrm>
            <a:off x="1524000" y="144016"/>
            <a:ext cx="8876868" cy="548680"/>
          </a:xfrm>
          <a:prstGeom prst="rect">
            <a:avLst/>
          </a:prstGeom>
        </p:spPr>
        <p:txBody>
          <a:bodyPr/>
          <a:lstStyle/>
          <a:p>
            <a:pPr fontAlgn="base">
              <a:spcBef>
                <a:spcPct val="0"/>
              </a:spcBef>
              <a:spcAft>
                <a:spcPct val="0"/>
              </a:spcAft>
              <a:defRPr/>
            </a:pPr>
            <a:r>
              <a:rPr lang="en-US" sz="4000" b="1" kern="0" dirty="0">
                <a:solidFill>
                  <a:srgbClr val="FFFFD9"/>
                </a:solidFill>
                <a:effectLst>
                  <a:outerShdw blurRad="38100" dist="38100" dir="2700000" algn="tl">
                    <a:srgbClr val="000000">
                      <a:alpha val="43137"/>
                    </a:srgbClr>
                  </a:outerShdw>
                </a:effectLst>
                <a:latin typeface="+mj-lt"/>
                <a:cs typeface="Arial" charset="0"/>
              </a:rPr>
              <a:t>Major recent investors in Greenfield sites</a:t>
            </a:r>
          </a:p>
          <a:p>
            <a:pPr fontAlgn="base">
              <a:spcBef>
                <a:spcPct val="0"/>
              </a:spcBef>
              <a:spcAft>
                <a:spcPct val="0"/>
              </a:spcAft>
              <a:defRPr/>
            </a:pPr>
            <a:endParaRPr lang="en-GB" sz="2400" kern="0" dirty="0">
              <a:solidFill>
                <a:srgbClr val="FFFFD9"/>
              </a:solidFill>
              <a:effectLst>
                <a:outerShdw blurRad="38100" dist="38100" dir="2700000" algn="tl">
                  <a:srgbClr val="000000">
                    <a:alpha val="43137"/>
                  </a:srgbClr>
                </a:outerShdw>
              </a:effectLst>
              <a:latin typeface="Trebuchet MS"/>
              <a:cs typeface="Arial" charset="0"/>
            </a:endParaRPr>
          </a:p>
        </p:txBody>
      </p:sp>
      <p:cxnSp>
        <p:nvCxnSpPr>
          <p:cNvPr id="76" name="Straight Arrow Connector 75"/>
          <p:cNvCxnSpPr>
            <a:stCxn id="78" idx="2"/>
          </p:cNvCxnSpPr>
          <p:nvPr/>
        </p:nvCxnSpPr>
        <p:spPr>
          <a:xfrm>
            <a:off x="4984816" y="2079258"/>
            <a:ext cx="3872" cy="1016894"/>
          </a:xfrm>
          <a:prstGeom prst="straightConnector1">
            <a:avLst/>
          </a:prstGeom>
          <a:ln>
            <a:solidFill>
              <a:srgbClr val="C00000"/>
            </a:solidFill>
            <a:tailEnd type="arrow"/>
          </a:ln>
        </p:spPr>
        <p:style>
          <a:lnRef idx="2">
            <a:schemeClr val="accent3"/>
          </a:lnRef>
          <a:fillRef idx="0">
            <a:schemeClr val="accent3"/>
          </a:fillRef>
          <a:effectRef idx="1">
            <a:schemeClr val="accent3"/>
          </a:effectRef>
          <a:fontRef idx="minor">
            <a:schemeClr val="tx1"/>
          </a:fontRef>
        </p:style>
      </p:cxnSp>
      <p:sp>
        <p:nvSpPr>
          <p:cNvPr id="78" name="TextBox 77"/>
          <p:cNvSpPr txBox="1"/>
          <p:nvPr/>
        </p:nvSpPr>
        <p:spPr>
          <a:xfrm>
            <a:off x="3976704" y="1525260"/>
            <a:ext cx="2016224" cy="553998"/>
          </a:xfrm>
          <a:prstGeom prst="rect">
            <a:avLst/>
          </a:prstGeom>
          <a:noFill/>
        </p:spPr>
        <p:txBody>
          <a:bodyPr wrap="square" rtlCol="0">
            <a:spAutoFit/>
          </a:bodyPr>
          <a:lstStyle/>
          <a:p>
            <a:pPr>
              <a:defRPr/>
            </a:pPr>
            <a:r>
              <a:rPr lang="en-US" sz="1000" dirty="0">
                <a:solidFill>
                  <a:srgbClr val="000000"/>
                </a:solidFill>
                <a:latin typeface="Trebuchet MS"/>
                <a:cs typeface="Arial" charset="0"/>
              </a:rPr>
              <a:t>€</a:t>
            </a:r>
            <a:r>
              <a:rPr lang="mk-MK" sz="1000" dirty="0">
                <a:solidFill>
                  <a:srgbClr val="000000"/>
                </a:solidFill>
                <a:latin typeface="Trebuchet MS"/>
                <a:cs typeface="Arial" charset="0"/>
              </a:rPr>
              <a:t>15</a:t>
            </a:r>
            <a:r>
              <a:rPr lang="en-US" sz="1000" dirty="0">
                <a:solidFill>
                  <a:srgbClr val="000000"/>
                </a:solidFill>
                <a:latin typeface="Trebuchet MS"/>
                <a:cs typeface="Arial" charset="0"/>
              </a:rPr>
              <a:t>M</a:t>
            </a:r>
            <a:r>
              <a:rPr lang="mk-MK" sz="1000" dirty="0">
                <a:solidFill>
                  <a:srgbClr val="000000"/>
                </a:solidFill>
                <a:latin typeface="Trebuchet MS"/>
                <a:cs typeface="Arial" charset="0"/>
              </a:rPr>
              <a:t>+; Ramp-up of up to 3,0</a:t>
            </a:r>
            <a:r>
              <a:rPr lang="en-US" sz="1000" dirty="0">
                <a:solidFill>
                  <a:srgbClr val="000000"/>
                </a:solidFill>
                <a:latin typeface="Trebuchet MS"/>
                <a:cs typeface="Arial" charset="0"/>
              </a:rPr>
              <a:t>00 employees; </a:t>
            </a:r>
            <a:endParaRPr lang="mk-MK" sz="1000" dirty="0">
              <a:solidFill>
                <a:srgbClr val="000000"/>
              </a:solidFill>
              <a:latin typeface="Trebuchet MS"/>
              <a:cs typeface="Arial" charset="0"/>
            </a:endParaRPr>
          </a:p>
          <a:p>
            <a:pPr>
              <a:defRPr/>
            </a:pPr>
            <a:r>
              <a:rPr lang="mk-MK" sz="1000" dirty="0">
                <a:solidFill>
                  <a:srgbClr val="000000"/>
                </a:solidFill>
                <a:latin typeface="Trebuchet MS"/>
                <a:cs typeface="Arial" charset="0"/>
              </a:rPr>
              <a:t>P</a:t>
            </a:r>
            <a:r>
              <a:rPr lang="en-US" sz="1000" dirty="0" err="1">
                <a:solidFill>
                  <a:srgbClr val="000000"/>
                </a:solidFill>
                <a:latin typeface="Trebuchet MS"/>
                <a:cs typeface="Arial" charset="0"/>
              </a:rPr>
              <a:t>roduction</a:t>
            </a:r>
            <a:r>
              <a:rPr lang="en-US" sz="1000" dirty="0">
                <a:solidFill>
                  <a:srgbClr val="000000"/>
                </a:solidFill>
                <a:latin typeface="Trebuchet MS"/>
                <a:cs typeface="Arial" charset="0"/>
              </a:rPr>
              <a:t> of seat</a:t>
            </a:r>
            <a:r>
              <a:rPr lang="mk-MK" sz="1000" dirty="0">
                <a:solidFill>
                  <a:srgbClr val="000000"/>
                </a:solidFill>
                <a:latin typeface="Trebuchet MS"/>
                <a:cs typeface="Arial" charset="0"/>
              </a:rPr>
              <a:t> </a:t>
            </a:r>
            <a:r>
              <a:rPr lang="en-US" sz="1000" dirty="0">
                <a:solidFill>
                  <a:srgbClr val="000000"/>
                </a:solidFill>
                <a:latin typeface="Trebuchet MS"/>
                <a:cs typeface="Arial" charset="0"/>
              </a:rPr>
              <a:t>covers</a:t>
            </a:r>
          </a:p>
        </p:txBody>
      </p:sp>
      <p:pic>
        <p:nvPicPr>
          <p:cNvPr id="69" name="Picture 2" descr="Lear"/>
          <p:cNvPicPr>
            <a:picLocks noChangeAspect="1" noChangeArrowheads="1"/>
          </p:cNvPicPr>
          <p:nvPr/>
        </p:nvPicPr>
        <p:blipFill>
          <a:blip r:embed="rId11" cstate="print"/>
          <a:srcRect/>
          <a:stretch>
            <a:fillRect/>
          </a:stretch>
        </p:blipFill>
        <p:spPr bwMode="auto">
          <a:xfrm>
            <a:off x="4058933" y="1145090"/>
            <a:ext cx="1079507" cy="294982"/>
          </a:xfrm>
          <a:prstGeom prst="rect">
            <a:avLst/>
          </a:prstGeom>
          <a:noFill/>
        </p:spPr>
      </p:pic>
      <p:pic>
        <p:nvPicPr>
          <p:cNvPr id="70" name="Picture 14" descr="http://upload.wikimedia.org/wikipedia/en/thumb/a/a4/Flag_of_the_United_States.svg/125px-Flag_of_the_United_States.svg.png"/>
          <p:cNvPicPr>
            <a:picLocks noChangeAspect="1" noChangeArrowheads="1"/>
          </p:cNvPicPr>
          <p:nvPr/>
        </p:nvPicPr>
        <p:blipFill>
          <a:blip r:embed="rId8" cstate="print"/>
          <a:srcRect/>
          <a:stretch>
            <a:fillRect/>
          </a:stretch>
        </p:blipFill>
        <p:spPr bwMode="auto">
          <a:xfrm>
            <a:off x="5224570" y="1070152"/>
            <a:ext cx="655747" cy="432048"/>
          </a:xfrm>
          <a:prstGeom prst="rect">
            <a:avLst/>
          </a:prstGeom>
          <a:noFill/>
        </p:spPr>
      </p:pic>
      <p:cxnSp>
        <p:nvCxnSpPr>
          <p:cNvPr id="145" name="Straight Arrow Connector 144"/>
          <p:cNvCxnSpPr/>
          <p:nvPr/>
        </p:nvCxnSpPr>
        <p:spPr>
          <a:xfrm flipH="1" flipV="1">
            <a:off x="5478520" y="5040368"/>
            <a:ext cx="833504" cy="764896"/>
          </a:xfrm>
          <a:prstGeom prst="straightConnector1">
            <a:avLst/>
          </a:prstGeom>
          <a:ln>
            <a:solidFill>
              <a:srgbClr val="C00000"/>
            </a:solidFill>
            <a:tailEnd type="arrow"/>
          </a:ln>
        </p:spPr>
        <p:style>
          <a:lnRef idx="2">
            <a:schemeClr val="accent3"/>
          </a:lnRef>
          <a:fillRef idx="0">
            <a:schemeClr val="accent3"/>
          </a:fillRef>
          <a:effectRef idx="1">
            <a:schemeClr val="accent3"/>
          </a:effectRef>
          <a:fontRef idx="minor">
            <a:schemeClr val="tx1"/>
          </a:fontRef>
        </p:style>
      </p:cxnSp>
      <p:sp>
        <p:nvSpPr>
          <p:cNvPr id="112" name="Rounded Rectangle 111"/>
          <p:cNvSpPr/>
          <p:nvPr/>
        </p:nvSpPr>
        <p:spPr>
          <a:xfrm>
            <a:off x="3903888" y="5805265"/>
            <a:ext cx="2160580" cy="980815"/>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mk-MK">
              <a:solidFill>
                <a:srgbClr val="FFFFD9"/>
              </a:solidFill>
              <a:latin typeface="Trebuchet MS"/>
            </a:endParaRPr>
          </a:p>
        </p:txBody>
      </p:sp>
      <p:sp>
        <p:nvSpPr>
          <p:cNvPr id="115" name="Rounded Rectangle 114"/>
          <p:cNvSpPr/>
          <p:nvPr/>
        </p:nvSpPr>
        <p:spPr>
          <a:xfrm>
            <a:off x="1631504" y="5929331"/>
            <a:ext cx="2088572" cy="843101"/>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mk-MK">
              <a:solidFill>
                <a:srgbClr val="FFFFD9"/>
              </a:solidFill>
              <a:latin typeface="Trebuchet MS"/>
            </a:endParaRPr>
          </a:p>
        </p:txBody>
      </p:sp>
      <p:pic>
        <p:nvPicPr>
          <p:cNvPr id="114" name="Picture 8" descr="Kro&amp;Schu.png"/>
          <p:cNvPicPr>
            <a:picLocks noChangeAspect="1"/>
          </p:cNvPicPr>
          <p:nvPr/>
        </p:nvPicPr>
        <p:blipFill>
          <a:blip r:embed="rId12" cstate="print"/>
          <a:srcRect/>
          <a:stretch>
            <a:fillRect/>
          </a:stretch>
        </p:blipFill>
        <p:spPr bwMode="auto">
          <a:xfrm>
            <a:off x="6278588" y="5902839"/>
            <a:ext cx="1139774" cy="266173"/>
          </a:xfrm>
          <a:prstGeom prst="rect">
            <a:avLst/>
          </a:prstGeom>
          <a:noFill/>
          <a:ln w="9525">
            <a:noFill/>
            <a:miter lim="800000"/>
            <a:headEnd/>
            <a:tailEnd/>
          </a:ln>
        </p:spPr>
      </p:pic>
      <p:pic>
        <p:nvPicPr>
          <p:cNvPr id="159" name="Picture 10" descr="http://upload.wikimedia.org/wikipedia/en/thumb/b/ba/Flag_of_Germany.svg/125px-Flag_of_Germany.svg.png"/>
          <p:cNvPicPr>
            <a:picLocks noChangeAspect="1" noChangeArrowheads="1"/>
          </p:cNvPicPr>
          <p:nvPr/>
        </p:nvPicPr>
        <p:blipFill>
          <a:blip r:embed="rId4" cstate="print"/>
          <a:srcRect/>
          <a:stretch>
            <a:fillRect/>
          </a:stretch>
        </p:blipFill>
        <p:spPr bwMode="auto">
          <a:xfrm>
            <a:off x="7445659" y="5839382"/>
            <a:ext cx="688487" cy="384070"/>
          </a:xfrm>
          <a:prstGeom prst="rect">
            <a:avLst/>
          </a:prstGeom>
          <a:noFill/>
        </p:spPr>
      </p:pic>
      <p:sp>
        <p:nvSpPr>
          <p:cNvPr id="66" name="TextBox 65"/>
          <p:cNvSpPr txBox="1"/>
          <p:nvPr/>
        </p:nvSpPr>
        <p:spPr>
          <a:xfrm>
            <a:off x="6221522" y="6200019"/>
            <a:ext cx="2178734" cy="592470"/>
          </a:xfrm>
          <a:prstGeom prst="rect">
            <a:avLst/>
          </a:prstGeom>
          <a:noFill/>
        </p:spPr>
        <p:txBody>
          <a:bodyPr wrap="square" rtlCol="0">
            <a:spAutoFit/>
          </a:bodyPr>
          <a:lstStyle/>
          <a:p>
            <a:pPr>
              <a:defRPr/>
            </a:pPr>
            <a:r>
              <a:rPr lang="mk-MK" sz="1000">
                <a:solidFill>
                  <a:srgbClr val="000000"/>
                </a:solidFill>
                <a:latin typeface="Trebuchet MS"/>
                <a:cs typeface="Arial" charset="0"/>
              </a:rPr>
              <a:t>€25</a:t>
            </a:r>
            <a:r>
              <a:rPr lang="en-US" sz="1000">
                <a:solidFill>
                  <a:srgbClr val="000000"/>
                </a:solidFill>
                <a:latin typeface="Trebuchet MS"/>
                <a:cs typeface="Arial" charset="0"/>
              </a:rPr>
              <a:t>M</a:t>
            </a:r>
            <a:r>
              <a:rPr lang="mk-MK" sz="1000">
                <a:solidFill>
                  <a:srgbClr val="000000"/>
                </a:solidFill>
                <a:latin typeface="Trebuchet MS"/>
                <a:cs typeface="Arial" charset="0"/>
              </a:rPr>
              <a:t>+</a:t>
            </a:r>
            <a:r>
              <a:rPr lang="en-US" sz="1000">
                <a:solidFill>
                  <a:srgbClr val="000000"/>
                </a:solidFill>
                <a:latin typeface="Trebuchet MS"/>
                <a:cs typeface="Arial" charset="0"/>
              </a:rPr>
              <a:t>; </a:t>
            </a:r>
            <a:r>
              <a:rPr lang="mk-MK" sz="1000">
                <a:solidFill>
                  <a:srgbClr val="000000"/>
                </a:solidFill>
                <a:latin typeface="Trebuchet MS"/>
                <a:cs typeface="Arial" charset="0"/>
              </a:rPr>
              <a:t>6,</a:t>
            </a:r>
            <a:r>
              <a:rPr lang="mk-MK" sz="1000" dirty="0">
                <a:solidFill>
                  <a:srgbClr val="000000"/>
                </a:solidFill>
                <a:latin typeface="Trebuchet MS"/>
                <a:cs typeface="Arial" charset="0"/>
              </a:rPr>
              <a:t>2</a:t>
            </a:r>
            <a:r>
              <a:rPr lang="en-US" sz="1000">
                <a:solidFill>
                  <a:srgbClr val="000000"/>
                </a:solidFill>
                <a:latin typeface="Trebuchet MS"/>
                <a:cs typeface="Arial" charset="0"/>
              </a:rPr>
              <a:t>00 </a:t>
            </a:r>
            <a:r>
              <a:rPr lang="en-US" sz="1000" dirty="0">
                <a:solidFill>
                  <a:srgbClr val="000000"/>
                </a:solidFill>
                <a:latin typeface="Trebuchet MS"/>
                <a:cs typeface="Arial" charset="0"/>
              </a:rPr>
              <a:t>employees;</a:t>
            </a:r>
          </a:p>
          <a:p>
            <a:pPr>
              <a:defRPr/>
            </a:pPr>
            <a:r>
              <a:rPr lang="mk-MK" sz="1000" dirty="0">
                <a:solidFill>
                  <a:srgbClr val="000000"/>
                </a:solidFill>
                <a:latin typeface="Trebuchet MS"/>
                <a:cs typeface="Arial" charset="0"/>
              </a:rPr>
              <a:t>Production of wires and cables;</a:t>
            </a:r>
          </a:p>
          <a:p>
            <a:pPr>
              <a:spcBef>
                <a:spcPts val="300"/>
              </a:spcBef>
              <a:defRPr/>
            </a:pPr>
            <a:r>
              <a:rPr lang="mk-MK" sz="1000" b="1">
                <a:solidFill>
                  <a:srgbClr val="000000"/>
                </a:solidFill>
                <a:latin typeface="Trebuchet MS"/>
                <a:cs typeface="Arial" charset="0"/>
              </a:rPr>
              <a:t>Second</a:t>
            </a:r>
            <a:r>
              <a:rPr lang="en-US" sz="1000" b="1">
                <a:solidFill>
                  <a:srgbClr val="000000"/>
                </a:solidFill>
                <a:latin typeface="Trebuchet MS"/>
                <a:cs typeface="Arial" charset="0"/>
              </a:rPr>
              <a:t> phase expansion</a:t>
            </a:r>
            <a:endParaRPr lang="en-US" sz="1000" dirty="0">
              <a:solidFill>
                <a:srgbClr val="000000"/>
              </a:solidFill>
              <a:latin typeface="Trebuchet MS"/>
              <a:cs typeface="Arial" charset="0"/>
            </a:endParaRPr>
          </a:p>
        </p:txBody>
      </p:sp>
      <p:sp>
        <p:nvSpPr>
          <p:cNvPr id="189" name="Rectangle 6"/>
          <p:cNvSpPr>
            <a:spLocks noChangeArrowheads="1"/>
          </p:cNvSpPr>
          <p:nvPr/>
        </p:nvSpPr>
        <p:spPr bwMode="auto">
          <a:xfrm>
            <a:off x="1649998" y="6345532"/>
            <a:ext cx="2074584" cy="400110"/>
          </a:xfrm>
          <a:prstGeom prst="rect">
            <a:avLst/>
          </a:prstGeom>
          <a:noFill/>
          <a:ln w="9525">
            <a:noFill/>
            <a:miter lim="800000"/>
            <a:headEnd/>
            <a:tailEnd/>
          </a:ln>
          <a:effectLst/>
        </p:spPr>
        <p:txBody>
          <a:bodyPr wrap="square" anchor="ctr">
            <a:spAutoFit/>
          </a:bodyPr>
          <a:lstStyle/>
          <a:p>
            <a:pPr fontAlgn="base"/>
            <a:r>
              <a:rPr lang="en-GB" sz="1000" dirty="0">
                <a:solidFill>
                  <a:srgbClr val="000000"/>
                </a:solidFill>
                <a:latin typeface="Trebuchet MS"/>
                <a:cs typeface="Arial" pitchFamily="34" charset="0"/>
              </a:rPr>
              <a:t>€</a:t>
            </a:r>
            <a:r>
              <a:rPr lang="mk-MK" sz="1000" dirty="0">
                <a:solidFill>
                  <a:srgbClr val="000000"/>
                </a:solidFill>
                <a:latin typeface="Trebuchet MS"/>
                <a:cs typeface="Arial" pitchFamily="34" charset="0"/>
              </a:rPr>
              <a:t>3</a:t>
            </a:r>
            <a:r>
              <a:rPr lang="en-GB" sz="1000" dirty="0">
                <a:solidFill>
                  <a:srgbClr val="000000"/>
                </a:solidFill>
                <a:latin typeface="Trebuchet MS"/>
                <a:cs typeface="Arial" pitchFamily="34" charset="0"/>
              </a:rPr>
              <a:t>M</a:t>
            </a:r>
            <a:r>
              <a:rPr lang="mk-MK" sz="1000" dirty="0">
                <a:solidFill>
                  <a:srgbClr val="000000"/>
                </a:solidFill>
                <a:latin typeface="Trebuchet MS"/>
                <a:cs typeface="Arial" pitchFamily="34" charset="0"/>
              </a:rPr>
              <a:t>+; 250 employees;</a:t>
            </a:r>
            <a:r>
              <a:rPr lang="en-US" sz="1000" dirty="0">
                <a:solidFill>
                  <a:srgbClr val="000000"/>
                </a:solidFill>
                <a:latin typeface="Trebuchet MS"/>
                <a:cs typeface="Arial" pitchFamily="34" charset="0"/>
              </a:rPr>
              <a:t> </a:t>
            </a:r>
            <a:r>
              <a:rPr lang="mk-MK" sz="1000" dirty="0">
                <a:solidFill>
                  <a:srgbClr val="000000"/>
                </a:solidFill>
                <a:latin typeface="Trebuchet MS"/>
                <a:cs typeface="Arial" pitchFamily="34" charset="0"/>
              </a:rPr>
              <a:t>P</a:t>
            </a:r>
            <a:r>
              <a:rPr lang="en-US" sz="1000" dirty="0" err="1">
                <a:solidFill>
                  <a:srgbClr val="000000"/>
                </a:solidFill>
                <a:latin typeface="Trebuchet MS"/>
                <a:cs typeface="Arial" pitchFamily="34" charset="0"/>
              </a:rPr>
              <a:t>lastic</a:t>
            </a:r>
            <a:r>
              <a:rPr lang="en-US" sz="1000" dirty="0">
                <a:solidFill>
                  <a:srgbClr val="000000"/>
                </a:solidFill>
                <a:latin typeface="Trebuchet MS"/>
                <a:cs typeface="Arial" pitchFamily="34" charset="0"/>
              </a:rPr>
              <a:t> injection molding of car parts</a:t>
            </a:r>
            <a:endParaRPr lang="en-GB" sz="1000" dirty="0">
              <a:solidFill>
                <a:srgbClr val="000000"/>
              </a:solidFill>
              <a:latin typeface="Trebuchet MS"/>
              <a:cs typeface="Arial" pitchFamily="34" charset="0"/>
            </a:endParaRPr>
          </a:p>
        </p:txBody>
      </p:sp>
      <p:pic>
        <p:nvPicPr>
          <p:cNvPr id="190" name="Picture 6" descr="http://accomplast.de/images/titel.png"/>
          <p:cNvPicPr>
            <a:picLocks noChangeAspect="1" noChangeArrowheads="1"/>
          </p:cNvPicPr>
          <p:nvPr/>
        </p:nvPicPr>
        <p:blipFill>
          <a:blip r:embed="rId13" cstate="print"/>
          <a:srcRect/>
          <a:stretch>
            <a:fillRect/>
          </a:stretch>
        </p:blipFill>
        <p:spPr bwMode="auto">
          <a:xfrm>
            <a:off x="1692592" y="6092398"/>
            <a:ext cx="1152129" cy="124430"/>
          </a:xfrm>
          <a:prstGeom prst="rect">
            <a:avLst/>
          </a:prstGeom>
          <a:noFill/>
        </p:spPr>
      </p:pic>
      <p:pic>
        <p:nvPicPr>
          <p:cNvPr id="191" name="Picture 10" descr="http://upload.wikimedia.org/wikipedia/en/thumb/b/ba/Flag_of_Germany.svg/125px-Flag_of_Germany.svg.png"/>
          <p:cNvPicPr>
            <a:picLocks noChangeAspect="1" noChangeArrowheads="1"/>
          </p:cNvPicPr>
          <p:nvPr/>
        </p:nvPicPr>
        <p:blipFill>
          <a:blip r:embed="rId4" cstate="print"/>
          <a:srcRect/>
          <a:stretch>
            <a:fillRect/>
          </a:stretch>
        </p:blipFill>
        <p:spPr bwMode="auto">
          <a:xfrm>
            <a:off x="2885665" y="5970274"/>
            <a:ext cx="688487" cy="384070"/>
          </a:xfrm>
          <a:prstGeom prst="rect">
            <a:avLst/>
          </a:prstGeom>
          <a:noFill/>
        </p:spPr>
      </p:pic>
      <p:cxnSp>
        <p:nvCxnSpPr>
          <p:cNvPr id="117" name="Straight Arrow Connector 116"/>
          <p:cNvCxnSpPr/>
          <p:nvPr/>
        </p:nvCxnSpPr>
        <p:spPr>
          <a:xfrm flipV="1">
            <a:off x="3719736" y="4500570"/>
            <a:ext cx="1804760" cy="872646"/>
          </a:xfrm>
          <a:prstGeom prst="straightConnector1">
            <a:avLst/>
          </a:prstGeom>
          <a:ln>
            <a:solidFill>
              <a:srgbClr val="C00000"/>
            </a:solidFill>
            <a:tailEnd type="arrow"/>
          </a:ln>
        </p:spPr>
        <p:style>
          <a:lnRef idx="2">
            <a:schemeClr val="accent3"/>
          </a:lnRef>
          <a:fillRef idx="0">
            <a:schemeClr val="accent3"/>
          </a:fillRef>
          <a:effectRef idx="1">
            <a:schemeClr val="accent3"/>
          </a:effectRef>
          <a:fontRef idx="minor">
            <a:schemeClr val="tx1"/>
          </a:fontRef>
        </p:style>
      </p:cxnSp>
      <p:cxnSp>
        <p:nvCxnSpPr>
          <p:cNvPr id="118" name="Straight Arrow Connector 117"/>
          <p:cNvCxnSpPr/>
          <p:nvPr/>
        </p:nvCxnSpPr>
        <p:spPr>
          <a:xfrm flipV="1">
            <a:off x="3647729" y="4577730"/>
            <a:ext cx="1954413" cy="1371550"/>
          </a:xfrm>
          <a:prstGeom prst="straightConnector1">
            <a:avLst/>
          </a:prstGeom>
          <a:ln>
            <a:solidFill>
              <a:srgbClr val="C00000"/>
            </a:solidFill>
            <a:tailEnd type="arrow"/>
          </a:ln>
        </p:spPr>
        <p:style>
          <a:lnRef idx="2">
            <a:schemeClr val="accent3"/>
          </a:lnRef>
          <a:fillRef idx="0">
            <a:schemeClr val="accent3"/>
          </a:fillRef>
          <a:effectRef idx="1">
            <a:schemeClr val="accent3"/>
          </a:effectRef>
          <a:fontRef idx="minor">
            <a:schemeClr val="tx1"/>
          </a:fontRef>
        </p:style>
      </p:cxnSp>
      <p:pic>
        <p:nvPicPr>
          <p:cNvPr id="163" name="Picture 10" descr="http://upload.wikimedia.org/wikipedia/en/thumb/b/ba/Flag_of_Germany.svg/125px-Flag_of_Germany.svg.png"/>
          <p:cNvPicPr>
            <a:picLocks noChangeAspect="1" noChangeArrowheads="1"/>
          </p:cNvPicPr>
          <p:nvPr/>
        </p:nvPicPr>
        <p:blipFill>
          <a:blip r:embed="rId4" cstate="print"/>
          <a:srcRect/>
          <a:stretch>
            <a:fillRect/>
          </a:stretch>
        </p:blipFill>
        <p:spPr bwMode="auto">
          <a:xfrm>
            <a:off x="9705203" y="5799586"/>
            <a:ext cx="688487" cy="384070"/>
          </a:xfrm>
          <a:prstGeom prst="rect">
            <a:avLst/>
          </a:prstGeom>
          <a:noFill/>
        </p:spPr>
      </p:pic>
      <p:pic>
        <p:nvPicPr>
          <p:cNvPr id="374789" name="Picture 5"/>
          <p:cNvPicPr>
            <a:picLocks noChangeAspect="1" noChangeArrowheads="1"/>
          </p:cNvPicPr>
          <p:nvPr/>
        </p:nvPicPr>
        <p:blipFill>
          <a:blip r:embed="rId14" cstate="print"/>
          <a:srcRect/>
          <a:stretch>
            <a:fillRect/>
          </a:stretch>
        </p:blipFill>
        <p:spPr bwMode="auto">
          <a:xfrm>
            <a:off x="8652378" y="5787444"/>
            <a:ext cx="939722" cy="415746"/>
          </a:xfrm>
          <a:prstGeom prst="rect">
            <a:avLst/>
          </a:prstGeom>
          <a:noFill/>
          <a:ln w="9525">
            <a:noFill/>
            <a:miter lim="800000"/>
            <a:headEnd/>
            <a:tailEnd/>
          </a:ln>
        </p:spPr>
      </p:pic>
      <p:sp>
        <p:nvSpPr>
          <p:cNvPr id="98" name="TextBox 97"/>
          <p:cNvSpPr txBox="1"/>
          <p:nvPr/>
        </p:nvSpPr>
        <p:spPr>
          <a:xfrm>
            <a:off x="8508362" y="6226250"/>
            <a:ext cx="2088232" cy="553998"/>
          </a:xfrm>
          <a:prstGeom prst="rect">
            <a:avLst/>
          </a:prstGeom>
          <a:noFill/>
        </p:spPr>
        <p:txBody>
          <a:bodyPr wrap="square" rtlCol="0">
            <a:spAutoFit/>
          </a:bodyPr>
          <a:lstStyle/>
          <a:p>
            <a:pPr>
              <a:defRPr/>
            </a:pPr>
            <a:r>
              <a:rPr lang="en-US" sz="1000" dirty="0">
                <a:solidFill>
                  <a:srgbClr val="000000"/>
                </a:solidFill>
                <a:latin typeface="Trebuchet MS"/>
                <a:cs typeface="Arial" charset="0"/>
              </a:rPr>
              <a:t>€</a:t>
            </a:r>
            <a:r>
              <a:rPr lang="mk-MK" sz="1000" dirty="0">
                <a:solidFill>
                  <a:srgbClr val="000000"/>
                </a:solidFill>
                <a:latin typeface="Trebuchet MS"/>
                <a:cs typeface="Arial" charset="0"/>
              </a:rPr>
              <a:t>35</a:t>
            </a:r>
            <a:r>
              <a:rPr lang="en-US" sz="1000" dirty="0">
                <a:solidFill>
                  <a:srgbClr val="000000"/>
                </a:solidFill>
                <a:latin typeface="Trebuchet MS"/>
                <a:cs typeface="Arial" charset="0"/>
              </a:rPr>
              <a:t>M</a:t>
            </a:r>
            <a:r>
              <a:rPr lang="en-US" sz="1000">
                <a:solidFill>
                  <a:srgbClr val="000000"/>
                </a:solidFill>
                <a:latin typeface="Trebuchet MS"/>
                <a:cs typeface="Arial" charset="0"/>
              </a:rPr>
              <a:t>; </a:t>
            </a:r>
            <a:r>
              <a:rPr lang="mk-MK" sz="1000">
                <a:solidFill>
                  <a:srgbClr val="000000"/>
                </a:solidFill>
                <a:latin typeface="Trebuchet MS"/>
                <a:cs typeface="Arial" charset="0"/>
              </a:rPr>
              <a:t>6,000+</a:t>
            </a:r>
            <a:r>
              <a:rPr lang="en-US" sz="1000">
                <a:solidFill>
                  <a:srgbClr val="000000"/>
                </a:solidFill>
                <a:latin typeface="Trebuchet MS"/>
                <a:cs typeface="Arial" charset="0"/>
              </a:rPr>
              <a:t> </a:t>
            </a:r>
            <a:r>
              <a:rPr lang="en-US" sz="1000" dirty="0">
                <a:solidFill>
                  <a:srgbClr val="000000"/>
                </a:solidFill>
                <a:latin typeface="Trebuchet MS"/>
                <a:cs typeface="Arial" charset="0"/>
              </a:rPr>
              <a:t>employees; </a:t>
            </a:r>
          </a:p>
          <a:p>
            <a:pPr>
              <a:defRPr/>
            </a:pPr>
            <a:r>
              <a:rPr lang="en-GB" sz="1000" dirty="0">
                <a:solidFill>
                  <a:srgbClr val="000000"/>
                </a:solidFill>
                <a:latin typeface="Trebuchet MS"/>
                <a:cs typeface="Arial" charset="0"/>
              </a:rPr>
              <a:t>Production of </a:t>
            </a:r>
            <a:r>
              <a:rPr lang="en-US" sz="1000" dirty="0">
                <a:solidFill>
                  <a:srgbClr val="000000"/>
                </a:solidFill>
                <a:latin typeface="Trebuchet MS"/>
                <a:cs typeface="Arial" charset="0"/>
              </a:rPr>
              <a:t>wiring harness and electrical management systems</a:t>
            </a:r>
          </a:p>
        </p:txBody>
      </p:sp>
      <p:sp>
        <p:nvSpPr>
          <p:cNvPr id="171" name="TextBox 170"/>
          <p:cNvSpPr txBox="1"/>
          <p:nvPr/>
        </p:nvSpPr>
        <p:spPr>
          <a:xfrm>
            <a:off x="8524892" y="3732258"/>
            <a:ext cx="2119296" cy="553998"/>
          </a:xfrm>
          <a:prstGeom prst="rect">
            <a:avLst/>
          </a:prstGeom>
          <a:noFill/>
        </p:spPr>
        <p:txBody>
          <a:bodyPr wrap="square" rtlCol="0">
            <a:spAutoFit/>
          </a:bodyPr>
          <a:lstStyle/>
          <a:p>
            <a:pPr fontAlgn="base">
              <a:spcBef>
                <a:spcPct val="0"/>
              </a:spcBef>
              <a:spcAft>
                <a:spcPct val="0"/>
              </a:spcAft>
            </a:pPr>
            <a:r>
              <a:rPr lang="en-US" sz="1000" dirty="0">
                <a:solidFill>
                  <a:srgbClr val="000000"/>
                </a:solidFill>
                <a:latin typeface="Trebuchet MS"/>
                <a:cs typeface="Arial" charset="0"/>
              </a:rPr>
              <a:t>€</a:t>
            </a:r>
            <a:r>
              <a:rPr lang="mk-MK" sz="1000" dirty="0">
                <a:solidFill>
                  <a:srgbClr val="000000"/>
                </a:solidFill>
                <a:latin typeface="Trebuchet MS"/>
                <a:cs typeface="Arial" charset="0"/>
              </a:rPr>
              <a:t>40</a:t>
            </a:r>
            <a:r>
              <a:rPr lang="en-US" sz="1000" dirty="0">
                <a:solidFill>
                  <a:srgbClr val="000000"/>
                </a:solidFill>
                <a:latin typeface="Trebuchet MS"/>
                <a:cs typeface="Arial" charset="0"/>
              </a:rPr>
              <a:t>M; </a:t>
            </a:r>
            <a:r>
              <a:rPr lang="mk-MK" sz="1000" dirty="0">
                <a:solidFill>
                  <a:srgbClr val="000000"/>
                </a:solidFill>
                <a:latin typeface="Trebuchet MS"/>
                <a:cs typeface="Arial" charset="0"/>
              </a:rPr>
              <a:t>25</a:t>
            </a:r>
            <a:r>
              <a:rPr lang="en-US" sz="1000" dirty="0">
                <a:solidFill>
                  <a:srgbClr val="000000"/>
                </a:solidFill>
                <a:latin typeface="Trebuchet MS"/>
                <a:cs typeface="Arial" charset="0"/>
              </a:rPr>
              <a:t>0 employees; </a:t>
            </a:r>
            <a:endParaRPr lang="mk-MK" sz="1000" dirty="0">
              <a:solidFill>
                <a:srgbClr val="000000"/>
              </a:solidFill>
              <a:latin typeface="Trebuchet MS"/>
              <a:cs typeface="Arial" charset="0"/>
            </a:endParaRPr>
          </a:p>
          <a:p>
            <a:pPr fontAlgn="base">
              <a:spcBef>
                <a:spcPct val="0"/>
              </a:spcBef>
              <a:spcAft>
                <a:spcPct val="0"/>
              </a:spcAft>
            </a:pPr>
            <a:r>
              <a:rPr lang="mk-MK" sz="1000" dirty="0">
                <a:solidFill>
                  <a:srgbClr val="000000"/>
                </a:solidFill>
                <a:latin typeface="Trebuchet MS"/>
                <a:cs typeface="Arial" charset="0"/>
              </a:rPr>
              <a:t>Production of </a:t>
            </a:r>
            <a:r>
              <a:rPr lang="en-US" sz="1000" dirty="0">
                <a:solidFill>
                  <a:srgbClr val="000000"/>
                </a:solidFill>
                <a:latin typeface="Trebuchet MS"/>
                <a:cs typeface="Arial" charset="0"/>
              </a:rPr>
              <a:t>of wall-hung boiler components</a:t>
            </a:r>
          </a:p>
        </p:txBody>
      </p:sp>
      <p:pic>
        <p:nvPicPr>
          <p:cNvPr id="172" name="Picture 6" descr="http://upload.wikimedia.org/wikipedia/en/thumb/0/03/Flag_of_Italy.svg/125px-Flag_of_Italy.svg.png"/>
          <p:cNvPicPr>
            <a:picLocks noChangeAspect="1" noChangeArrowheads="1"/>
          </p:cNvPicPr>
          <p:nvPr/>
        </p:nvPicPr>
        <p:blipFill>
          <a:blip r:embed="rId15" cstate="print"/>
          <a:srcRect/>
          <a:stretch>
            <a:fillRect/>
          </a:stretch>
        </p:blipFill>
        <p:spPr bwMode="auto">
          <a:xfrm>
            <a:off x="9801348" y="3376922"/>
            <a:ext cx="599520" cy="399188"/>
          </a:xfrm>
          <a:prstGeom prst="rect">
            <a:avLst/>
          </a:prstGeom>
          <a:noFill/>
        </p:spPr>
      </p:pic>
      <p:pic>
        <p:nvPicPr>
          <p:cNvPr id="173" name="Picture 1" descr="C:\Users\Edin\Desktop\condevo.png"/>
          <p:cNvPicPr>
            <a:picLocks noChangeAspect="1" noChangeArrowheads="1"/>
          </p:cNvPicPr>
          <p:nvPr/>
        </p:nvPicPr>
        <p:blipFill>
          <a:blip r:embed="rId16" cstate="print"/>
          <a:srcRect/>
          <a:stretch>
            <a:fillRect/>
          </a:stretch>
        </p:blipFill>
        <p:spPr bwMode="auto">
          <a:xfrm>
            <a:off x="8583252" y="3508495"/>
            <a:ext cx="1152128" cy="148968"/>
          </a:xfrm>
          <a:prstGeom prst="rect">
            <a:avLst/>
          </a:prstGeom>
          <a:noFill/>
        </p:spPr>
      </p:pic>
      <p:cxnSp>
        <p:nvCxnSpPr>
          <p:cNvPr id="174" name="Straight Arrow Connector 173"/>
          <p:cNvCxnSpPr>
            <a:stCxn id="125" idx="1"/>
          </p:cNvCxnSpPr>
          <p:nvPr/>
        </p:nvCxnSpPr>
        <p:spPr>
          <a:xfrm flipH="1" flipV="1">
            <a:off x="6674362" y="3493640"/>
            <a:ext cx="1779093" cy="292550"/>
          </a:xfrm>
          <a:prstGeom prst="straightConnector1">
            <a:avLst/>
          </a:prstGeom>
          <a:ln>
            <a:solidFill>
              <a:srgbClr val="C00000"/>
            </a:solidFill>
            <a:tailEnd type="arrow"/>
          </a:ln>
        </p:spPr>
        <p:style>
          <a:lnRef idx="2">
            <a:schemeClr val="accent3"/>
          </a:lnRef>
          <a:fillRef idx="0">
            <a:schemeClr val="accent3"/>
          </a:fillRef>
          <a:effectRef idx="1">
            <a:schemeClr val="accent3"/>
          </a:effectRef>
          <a:fontRef idx="minor">
            <a:schemeClr val="tx1"/>
          </a:fontRef>
        </p:style>
      </p:cxnSp>
      <p:pic>
        <p:nvPicPr>
          <p:cNvPr id="199" name="Picture 10" descr="http://upload.wikimedia.org/wikipedia/en/thumb/b/ba/Flag_of_Germany.svg/125px-Flag_of_Germany.svg.png"/>
          <p:cNvPicPr>
            <a:picLocks noChangeAspect="1" noChangeArrowheads="1"/>
          </p:cNvPicPr>
          <p:nvPr/>
        </p:nvPicPr>
        <p:blipFill>
          <a:blip r:embed="rId4" cstate="print"/>
          <a:srcRect/>
          <a:stretch>
            <a:fillRect/>
          </a:stretch>
        </p:blipFill>
        <p:spPr bwMode="auto">
          <a:xfrm>
            <a:off x="2914001" y="2016339"/>
            <a:ext cx="688487" cy="412164"/>
          </a:xfrm>
          <a:prstGeom prst="rect">
            <a:avLst/>
          </a:prstGeom>
          <a:noFill/>
        </p:spPr>
      </p:pic>
      <p:sp>
        <p:nvSpPr>
          <p:cNvPr id="83" name="Rounded Rectangle 82"/>
          <p:cNvSpPr/>
          <p:nvPr/>
        </p:nvSpPr>
        <p:spPr>
          <a:xfrm>
            <a:off x="8453454" y="4357694"/>
            <a:ext cx="2088572" cy="1285884"/>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mk-MK">
              <a:solidFill>
                <a:srgbClr val="FFFFD9"/>
              </a:solidFill>
              <a:latin typeface="Trebuchet MS"/>
            </a:endParaRPr>
          </a:p>
        </p:txBody>
      </p:sp>
      <p:sp>
        <p:nvSpPr>
          <p:cNvPr id="75" name="TextBox 74"/>
          <p:cNvSpPr txBox="1"/>
          <p:nvPr/>
        </p:nvSpPr>
        <p:spPr>
          <a:xfrm>
            <a:off x="8505446" y="4789196"/>
            <a:ext cx="2123728" cy="861774"/>
          </a:xfrm>
          <a:prstGeom prst="rect">
            <a:avLst/>
          </a:prstGeom>
          <a:noFill/>
        </p:spPr>
        <p:txBody>
          <a:bodyPr wrap="square" rtlCol="0">
            <a:spAutoFit/>
          </a:bodyPr>
          <a:lstStyle/>
          <a:p>
            <a:pPr fontAlgn="base">
              <a:spcBef>
                <a:spcPct val="0"/>
              </a:spcBef>
            </a:pPr>
            <a:r>
              <a:rPr lang="mk-MK" sz="1000" dirty="0">
                <a:solidFill>
                  <a:srgbClr val="000000"/>
                </a:solidFill>
                <a:latin typeface="Trebuchet MS"/>
                <a:cs typeface="Arial" charset="0"/>
              </a:rPr>
              <a:t>C</a:t>
            </a:r>
            <a:r>
              <a:rPr lang="en-US" sz="1000" dirty="0" err="1">
                <a:solidFill>
                  <a:srgbClr val="000000"/>
                </a:solidFill>
                <a:latin typeface="Trebuchet MS"/>
                <a:cs typeface="Arial" charset="0"/>
              </a:rPr>
              <a:t>ut&amp;trim</a:t>
            </a:r>
            <a:r>
              <a:rPr lang="en-US" sz="1000" dirty="0">
                <a:solidFill>
                  <a:srgbClr val="000000"/>
                </a:solidFill>
                <a:latin typeface="Trebuchet MS"/>
                <a:cs typeface="Arial" charset="0"/>
              </a:rPr>
              <a:t> plant</a:t>
            </a:r>
            <a:r>
              <a:rPr lang="mk-MK" sz="1000" dirty="0">
                <a:solidFill>
                  <a:srgbClr val="000000"/>
                </a:solidFill>
                <a:latin typeface="Trebuchet MS"/>
                <a:cs typeface="Arial" charset="0"/>
              </a:rPr>
              <a:t>s</a:t>
            </a:r>
            <a:r>
              <a:rPr lang="en-US" sz="1000" dirty="0">
                <a:solidFill>
                  <a:srgbClr val="000000"/>
                </a:solidFill>
                <a:latin typeface="Trebuchet MS"/>
                <a:cs typeface="Arial" charset="0"/>
              </a:rPr>
              <a:t> for</a:t>
            </a:r>
            <a:r>
              <a:rPr lang="mk-MK" sz="1000" dirty="0">
                <a:solidFill>
                  <a:srgbClr val="000000"/>
                </a:solidFill>
                <a:latin typeface="Trebuchet MS"/>
                <a:cs typeface="Arial" charset="0"/>
              </a:rPr>
              <a:t> </a:t>
            </a:r>
            <a:r>
              <a:rPr lang="en-US" sz="1000" dirty="0">
                <a:solidFill>
                  <a:srgbClr val="000000"/>
                </a:solidFill>
                <a:latin typeface="Trebuchet MS"/>
                <a:cs typeface="Arial" charset="0"/>
              </a:rPr>
              <a:t>seat</a:t>
            </a:r>
            <a:r>
              <a:rPr lang="mk-MK" sz="1000" dirty="0">
                <a:solidFill>
                  <a:srgbClr val="000000"/>
                </a:solidFill>
                <a:latin typeface="Trebuchet MS"/>
                <a:cs typeface="Arial" charset="0"/>
              </a:rPr>
              <a:t> covers</a:t>
            </a:r>
            <a:r>
              <a:rPr lang="en-US" sz="1000" dirty="0">
                <a:solidFill>
                  <a:srgbClr val="000000"/>
                </a:solidFill>
                <a:latin typeface="Trebuchet MS"/>
                <a:cs typeface="Arial" charset="0"/>
              </a:rPr>
              <a:t> </a:t>
            </a:r>
            <a:endParaRPr lang="mk-MK" sz="1000" b="1" dirty="0">
              <a:solidFill>
                <a:srgbClr val="000000"/>
              </a:solidFill>
              <a:latin typeface="Trebuchet MS"/>
              <a:cs typeface="Arial" charset="0"/>
            </a:endParaRPr>
          </a:p>
          <a:p>
            <a:pPr fontAlgn="base">
              <a:spcBef>
                <a:spcPct val="0"/>
              </a:spcBef>
            </a:pPr>
            <a:r>
              <a:rPr lang="en-US" sz="1000" b="1" dirty="0">
                <a:solidFill>
                  <a:srgbClr val="000000"/>
                </a:solidFill>
                <a:latin typeface="Trebuchet MS"/>
                <a:cs typeface="Arial" charset="0"/>
              </a:rPr>
              <a:t>Plant 1, Free Zone S</a:t>
            </a:r>
            <a:r>
              <a:rPr lang="mk-MK" sz="1000" b="1" dirty="0">
                <a:solidFill>
                  <a:srgbClr val="000000"/>
                </a:solidFill>
                <a:latin typeface="Trebuchet MS"/>
                <a:cs typeface="Arial" charset="0"/>
              </a:rPr>
              <a:t>tip</a:t>
            </a:r>
            <a:r>
              <a:rPr lang="en-US" sz="1000" b="1" dirty="0">
                <a:solidFill>
                  <a:srgbClr val="000000"/>
                </a:solidFill>
                <a:latin typeface="Trebuchet MS"/>
                <a:cs typeface="Arial" charset="0"/>
              </a:rPr>
              <a:t>: </a:t>
            </a:r>
          </a:p>
          <a:p>
            <a:pPr fontAlgn="base">
              <a:spcBef>
                <a:spcPct val="0"/>
              </a:spcBef>
            </a:pPr>
            <a:r>
              <a:rPr lang="en-US" sz="1000" dirty="0">
                <a:solidFill>
                  <a:srgbClr val="000000"/>
                </a:solidFill>
                <a:latin typeface="Trebuchet MS"/>
                <a:cs typeface="Arial" charset="0"/>
              </a:rPr>
              <a:t>€</a:t>
            </a:r>
            <a:r>
              <a:rPr lang="mk-MK" sz="1000" dirty="0">
                <a:solidFill>
                  <a:srgbClr val="000000"/>
                </a:solidFill>
                <a:latin typeface="Trebuchet MS"/>
                <a:cs typeface="Arial" charset="0"/>
              </a:rPr>
              <a:t>20</a:t>
            </a:r>
            <a:r>
              <a:rPr lang="en-US" sz="1000" dirty="0">
                <a:solidFill>
                  <a:srgbClr val="000000"/>
                </a:solidFill>
                <a:latin typeface="Trebuchet MS"/>
                <a:cs typeface="Arial" charset="0"/>
              </a:rPr>
              <a:t>M</a:t>
            </a:r>
            <a:r>
              <a:rPr lang="en-US" sz="1000">
                <a:solidFill>
                  <a:srgbClr val="000000"/>
                </a:solidFill>
                <a:latin typeface="Trebuchet MS"/>
                <a:cs typeface="Arial" charset="0"/>
              </a:rPr>
              <a:t>; </a:t>
            </a:r>
            <a:r>
              <a:rPr lang="mk-MK" sz="1000">
                <a:solidFill>
                  <a:srgbClr val="000000"/>
                </a:solidFill>
                <a:latin typeface="Trebuchet MS"/>
                <a:cs typeface="Arial" charset="0"/>
              </a:rPr>
              <a:t>2,100+</a:t>
            </a:r>
            <a:r>
              <a:rPr lang="en-US" sz="1000">
                <a:solidFill>
                  <a:srgbClr val="000000"/>
                </a:solidFill>
                <a:latin typeface="Trebuchet MS"/>
                <a:cs typeface="Arial" charset="0"/>
              </a:rPr>
              <a:t> </a:t>
            </a:r>
            <a:r>
              <a:rPr lang="en-US" sz="1000" dirty="0">
                <a:solidFill>
                  <a:srgbClr val="000000"/>
                </a:solidFill>
                <a:latin typeface="Trebuchet MS"/>
                <a:cs typeface="Arial" charset="0"/>
              </a:rPr>
              <a:t>employees</a:t>
            </a:r>
            <a:endParaRPr lang="mk-MK" sz="1000" b="1" dirty="0">
              <a:solidFill>
                <a:srgbClr val="000000"/>
              </a:solidFill>
              <a:latin typeface="Trebuchet MS"/>
              <a:cs typeface="Arial" charset="0"/>
            </a:endParaRPr>
          </a:p>
          <a:p>
            <a:pPr fontAlgn="base">
              <a:spcBef>
                <a:spcPct val="0"/>
              </a:spcBef>
            </a:pPr>
            <a:r>
              <a:rPr lang="en-US" sz="1000" b="1" dirty="0">
                <a:solidFill>
                  <a:srgbClr val="000000"/>
                </a:solidFill>
                <a:latin typeface="Trebuchet MS"/>
                <a:cs typeface="Arial" charset="0"/>
              </a:rPr>
              <a:t>Plant </a:t>
            </a:r>
            <a:r>
              <a:rPr lang="mk-MK" sz="1000" b="1" dirty="0">
                <a:solidFill>
                  <a:srgbClr val="000000"/>
                </a:solidFill>
                <a:latin typeface="Trebuchet MS"/>
                <a:cs typeface="Arial" charset="0"/>
              </a:rPr>
              <a:t>2</a:t>
            </a:r>
            <a:r>
              <a:rPr lang="en-US" sz="1000" b="1" dirty="0">
                <a:solidFill>
                  <a:srgbClr val="000000"/>
                </a:solidFill>
                <a:latin typeface="Trebuchet MS"/>
                <a:cs typeface="Arial" charset="0"/>
              </a:rPr>
              <a:t>, </a:t>
            </a:r>
            <a:r>
              <a:rPr lang="en-US" sz="1000" b="1" dirty="0" err="1">
                <a:solidFill>
                  <a:srgbClr val="000000"/>
                </a:solidFill>
                <a:latin typeface="Trebuchet MS"/>
                <a:cs typeface="Arial" charset="0"/>
              </a:rPr>
              <a:t>Fre</a:t>
            </a:r>
            <a:r>
              <a:rPr lang="en-US" sz="1000" b="1" dirty="0">
                <a:solidFill>
                  <a:srgbClr val="000000"/>
                </a:solidFill>
                <a:latin typeface="Trebuchet MS"/>
                <a:cs typeface="Arial" charset="0"/>
              </a:rPr>
              <a:t> Zone S</a:t>
            </a:r>
            <a:r>
              <a:rPr lang="mk-MK" sz="1000" b="1" dirty="0">
                <a:solidFill>
                  <a:srgbClr val="000000"/>
                </a:solidFill>
                <a:latin typeface="Trebuchet MS"/>
                <a:cs typeface="Arial" charset="0"/>
              </a:rPr>
              <a:t>trumica</a:t>
            </a:r>
            <a:r>
              <a:rPr lang="en-US" sz="1000" b="1" dirty="0">
                <a:solidFill>
                  <a:srgbClr val="000000"/>
                </a:solidFill>
                <a:latin typeface="Trebuchet MS"/>
                <a:cs typeface="Arial" charset="0"/>
              </a:rPr>
              <a:t>: </a:t>
            </a:r>
            <a:r>
              <a:rPr lang="en-US" sz="1000" dirty="0">
                <a:solidFill>
                  <a:srgbClr val="000000"/>
                </a:solidFill>
                <a:latin typeface="Trebuchet MS"/>
                <a:cs typeface="Arial" charset="0"/>
              </a:rPr>
              <a:t>€</a:t>
            </a:r>
            <a:r>
              <a:rPr lang="mk-MK" sz="1000" dirty="0">
                <a:solidFill>
                  <a:srgbClr val="000000"/>
                </a:solidFill>
                <a:latin typeface="Trebuchet MS"/>
                <a:cs typeface="Arial" charset="0"/>
              </a:rPr>
              <a:t>20</a:t>
            </a:r>
            <a:r>
              <a:rPr lang="en-US" sz="1000" dirty="0">
                <a:solidFill>
                  <a:srgbClr val="000000"/>
                </a:solidFill>
                <a:latin typeface="Trebuchet MS"/>
                <a:cs typeface="Arial" charset="0"/>
              </a:rPr>
              <a:t>M; 1</a:t>
            </a:r>
            <a:r>
              <a:rPr lang="mk-MK" sz="1000" dirty="0">
                <a:solidFill>
                  <a:srgbClr val="000000"/>
                </a:solidFill>
                <a:latin typeface="Trebuchet MS"/>
                <a:cs typeface="Arial" charset="0"/>
              </a:rPr>
              <a:t>,5</a:t>
            </a:r>
            <a:r>
              <a:rPr lang="en-US" sz="1000" dirty="0">
                <a:solidFill>
                  <a:srgbClr val="000000"/>
                </a:solidFill>
                <a:latin typeface="Trebuchet MS"/>
                <a:cs typeface="Arial" charset="0"/>
              </a:rPr>
              <a:t>00 employees</a:t>
            </a:r>
            <a:endParaRPr lang="mk-MK" sz="1000" dirty="0">
              <a:solidFill>
                <a:srgbClr val="000000"/>
              </a:solidFill>
              <a:latin typeface="Trebuchet MS"/>
              <a:cs typeface="Arial" charset="0"/>
            </a:endParaRPr>
          </a:p>
        </p:txBody>
      </p:sp>
      <p:pic>
        <p:nvPicPr>
          <p:cNvPr id="81" name="Picture 14" descr="http://upload.wikimedia.org/wikipedia/en/thumb/a/a4/Flag_of_the_United_States.svg/125px-Flag_of_the_United_States.svg.png"/>
          <p:cNvPicPr>
            <a:picLocks noChangeAspect="1" noChangeArrowheads="1"/>
          </p:cNvPicPr>
          <p:nvPr/>
        </p:nvPicPr>
        <p:blipFill>
          <a:blip r:embed="rId8" cstate="print"/>
          <a:srcRect/>
          <a:stretch>
            <a:fillRect/>
          </a:stretch>
        </p:blipFill>
        <p:spPr bwMode="auto">
          <a:xfrm>
            <a:off x="9685667" y="4408964"/>
            <a:ext cx="655747" cy="432048"/>
          </a:xfrm>
          <a:prstGeom prst="rect">
            <a:avLst/>
          </a:prstGeom>
          <a:noFill/>
        </p:spPr>
      </p:pic>
      <p:pic>
        <p:nvPicPr>
          <p:cNvPr id="71" name="Picture 1"/>
          <p:cNvPicPr>
            <a:picLocks noChangeAspect="1" noChangeArrowheads="1"/>
          </p:cNvPicPr>
          <p:nvPr/>
        </p:nvPicPr>
        <p:blipFill>
          <a:blip r:embed="rId17" cstate="print"/>
          <a:srcRect/>
          <a:stretch>
            <a:fillRect/>
          </a:stretch>
        </p:blipFill>
        <p:spPr bwMode="auto">
          <a:xfrm>
            <a:off x="8575804" y="4406791"/>
            <a:ext cx="1080120" cy="452697"/>
          </a:xfrm>
          <a:prstGeom prst="rect">
            <a:avLst/>
          </a:prstGeom>
          <a:noFill/>
          <a:ln w="9525">
            <a:noFill/>
            <a:miter lim="800000"/>
            <a:headEnd/>
            <a:tailEnd/>
          </a:ln>
        </p:spPr>
      </p:pic>
      <p:pic>
        <p:nvPicPr>
          <p:cNvPr id="107" name="Picture 21"/>
          <p:cNvPicPr>
            <a:picLocks noChangeAspect="1" noChangeArrowheads="1"/>
          </p:cNvPicPr>
          <p:nvPr/>
        </p:nvPicPr>
        <p:blipFill>
          <a:blip r:embed="rId18" cstate="print"/>
          <a:srcRect/>
          <a:stretch>
            <a:fillRect/>
          </a:stretch>
        </p:blipFill>
        <p:spPr bwMode="auto">
          <a:xfrm>
            <a:off x="8683095" y="2317531"/>
            <a:ext cx="844336" cy="358203"/>
          </a:xfrm>
          <a:prstGeom prst="rect">
            <a:avLst/>
          </a:prstGeom>
          <a:noFill/>
          <a:ln w="9525">
            <a:noFill/>
            <a:miter lim="800000"/>
            <a:headEnd/>
            <a:tailEnd/>
          </a:ln>
        </p:spPr>
      </p:pic>
      <p:pic>
        <p:nvPicPr>
          <p:cNvPr id="200" name="Picture 10" descr="http://upload.wikimedia.org/wikipedia/en/thumb/b/ba/Flag_of_Germany.svg/125px-Flag_of_Germany.svg.png"/>
          <p:cNvPicPr>
            <a:picLocks noChangeAspect="1" noChangeArrowheads="1"/>
          </p:cNvPicPr>
          <p:nvPr/>
        </p:nvPicPr>
        <p:blipFill>
          <a:blip r:embed="rId4" cstate="print"/>
          <a:srcRect/>
          <a:stretch>
            <a:fillRect/>
          </a:stretch>
        </p:blipFill>
        <p:spPr bwMode="auto">
          <a:xfrm>
            <a:off x="9646496" y="2285992"/>
            <a:ext cx="688487" cy="412164"/>
          </a:xfrm>
          <a:prstGeom prst="rect">
            <a:avLst/>
          </a:prstGeom>
          <a:noFill/>
        </p:spPr>
      </p:pic>
      <p:cxnSp>
        <p:nvCxnSpPr>
          <p:cNvPr id="130" name="Straight Arrow Connector 129"/>
          <p:cNvCxnSpPr>
            <a:stCxn id="112" idx="0"/>
          </p:cNvCxnSpPr>
          <p:nvPr/>
        </p:nvCxnSpPr>
        <p:spPr>
          <a:xfrm flipV="1">
            <a:off x="4984179" y="4578866"/>
            <a:ext cx="695851" cy="1226398"/>
          </a:xfrm>
          <a:prstGeom prst="straightConnector1">
            <a:avLst/>
          </a:prstGeom>
          <a:ln>
            <a:solidFill>
              <a:srgbClr val="C00000"/>
            </a:solidFill>
            <a:tailEnd type="arrow"/>
          </a:ln>
        </p:spPr>
        <p:style>
          <a:lnRef idx="2">
            <a:schemeClr val="accent3"/>
          </a:lnRef>
          <a:fillRef idx="0">
            <a:schemeClr val="accent3"/>
          </a:fillRef>
          <a:effectRef idx="1">
            <a:schemeClr val="accent3"/>
          </a:effectRef>
          <a:fontRef idx="minor">
            <a:schemeClr val="tx1"/>
          </a:fontRef>
        </p:style>
      </p:cxnSp>
      <p:pic>
        <p:nvPicPr>
          <p:cNvPr id="379905" name="Picture 1" descr="C:\Users\Lenovo\Desktop\logo-wik.gif"/>
          <p:cNvPicPr>
            <a:picLocks noChangeAspect="1" noChangeArrowheads="1"/>
          </p:cNvPicPr>
          <p:nvPr/>
        </p:nvPicPr>
        <p:blipFill>
          <a:blip r:embed="rId19" cstate="print"/>
          <a:srcRect/>
          <a:stretch>
            <a:fillRect/>
          </a:stretch>
        </p:blipFill>
        <p:spPr bwMode="auto">
          <a:xfrm>
            <a:off x="4143035" y="5890462"/>
            <a:ext cx="776287" cy="301666"/>
          </a:xfrm>
          <a:prstGeom prst="rect">
            <a:avLst/>
          </a:prstGeom>
          <a:noFill/>
        </p:spPr>
      </p:pic>
      <p:pic>
        <p:nvPicPr>
          <p:cNvPr id="136" name="Picture 10" descr="http://upload.wikimedia.org/wikipedia/en/thumb/b/ba/Flag_of_Germany.svg/125px-Flag_of_Germany.svg.png"/>
          <p:cNvPicPr>
            <a:picLocks noChangeAspect="1" noChangeArrowheads="1"/>
          </p:cNvPicPr>
          <p:nvPr/>
        </p:nvPicPr>
        <p:blipFill>
          <a:blip r:embed="rId4" cstate="print"/>
          <a:srcRect/>
          <a:stretch>
            <a:fillRect/>
          </a:stretch>
        </p:blipFill>
        <p:spPr bwMode="auto">
          <a:xfrm>
            <a:off x="5145902" y="5850556"/>
            <a:ext cx="688487" cy="384070"/>
          </a:xfrm>
          <a:prstGeom prst="rect">
            <a:avLst/>
          </a:prstGeom>
          <a:noFill/>
        </p:spPr>
      </p:pic>
      <p:sp>
        <p:nvSpPr>
          <p:cNvPr id="137" name="TextBox 136"/>
          <p:cNvSpPr txBox="1"/>
          <p:nvPr/>
        </p:nvSpPr>
        <p:spPr>
          <a:xfrm>
            <a:off x="3921328" y="6222474"/>
            <a:ext cx="2214578" cy="553998"/>
          </a:xfrm>
          <a:prstGeom prst="rect">
            <a:avLst/>
          </a:prstGeom>
          <a:noFill/>
        </p:spPr>
        <p:txBody>
          <a:bodyPr wrap="square" rtlCol="0">
            <a:spAutoFit/>
          </a:bodyPr>
          <a:lstStyle/>
          <a:p>
            <a:pPr>
              <a:defRPr/>
            </a:pPr>
            <a:r>
              <a:rPr lang="en-GB" sz="1000" dirty="0">
                <a:solidFill>
                  <a:srgbClr val="000000"/>
                </a:solidFill>
                <a:latin typeface="Trebuchet MS"/>
                <a:cs typeface="Arial" pitchFamily="34" charset="0"/>
              </a:rPr>
              <a:t>€</a:t>
            </a:r>
            <a:r>
              <a:rPr lang="mk-MK" sz="1000" dirty="0">
                <a:solidFill>
                  <a:srgbClr val="000000"/>
                </a:solidFill>
                <a:latin typeface="Trebuchet MS"/>
                <a:cs typeface="Arial" pitchFamily="34" charset="0"/>
              </a:rPr>
              <a:t>12</a:t>
            </a:r>
            <a:r>
              <a:rPr lang="en-GB" sz="1000" dirty="0">
                <a:solidFill>
                  <a:srgbClr val="000000"/>
                </a:solidFill>
                <a:latin typeface="Trebuchet MS"/>
                <a:cs typeface="Arial" pitchFamily="34" charset="0"/>
              </a:rPr>
              <a:t>M</a:t>
            </a:r>
            <a:r>
              <a:rPr lang="mk-MK" sz="1000" dirty="0">
                <a:solidFill>
                  <a:srgbClr val="000000"/>
                </a:solidFill>
                <a:latin typeface="Trebuchet MS"/>
                <a:cs typeface="Arial" pitchFamily="34" charset="0"/>
              </a:rPr>
              <a:t>; Up to 1,200 employees</a:t>
            </a:r>
            <a:r>
              <a:rPr lang="en-US" sz="1000" dirty="0">
                <a:solidFill>
                  <a:srgbClr val="000000"/>
                </a:solidFill>
                <a:latin typeface="Trebuchet MS"/>
                <a:cs typeface="Arial" charset="0"/>
              </a:rPr>
              <a:t>; </a:t>
            </a:r>
          </a:p>
          <a:p>
            <a:pPr>
              <a:defRPr/>
            </a:pPr>
            <a:r>
              <a:rPr lang="en-GB" sz="1000" dirty="0">
                <a:solidFill>
                  <a:srgbClr val="000000"/>
                </a:solidFill>
                <a:latin typeface="Trebuchet MS"/>
                <a:cs typeface="Arial" charset="0"/>
              </a:rPr>
              <a:t>Production of </a:t>
            </a:r>
            <a:r>
              <a:rPr lang="en-US" sz="1000" dirty="0">
                <a:solidFill>
                  <a:srgbClr val="000000"/>
                </a:solidFill>
                <a:latin typeface="Trebuchet MS"/>
                <a:cs typeface="Arial" charset="0"/>
              </a:rPr>
              <a:t>electrical appliances and devices</a:t>
            </a:r>
          </a:p>
        </p:txBody>
      </p:sp>
      <p:sp>
        <p:nvSpPr>
          <p:cNvPr id="86" name="Rounded Rectangle 85"/>
          <p:cNvSpPr/>
          <p:nvPr/>
        </p:nvSpPr>
        <p:spPr>
          <a:xfrm>
            <a:off x="1662568" y="1004256"/>
            <a:ext cx="2146592" cy="90823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mk-MK">
              <a:solidFill>
                <a:srgbClr val="FFFFD9"/>
              </a:solidFill>
              <a:latin typeface="Trebuchet MS"/>
            </a:endParaRPr>
          </a:p>
        </p:txBody>
      </p:sp>
      <p:cxnSp>
        <p:nvCxnSpPr>
          <p:cNvPr id="90" name="Straight Arrow Connector 89"/>
          <p:cNvCxnSpPr/>
          <p:nvPr/>
        </p:nvCxnSpPr>
        <p:spPr>
          <a:xfrm rot="16200000" flipH="1">
            <a:off x="3258809" y="2377759"/>
            <a:ext cx="2083672" cy="1161818"/>
          </a:xfrm>
          <a:prstGeom prst="straightConnector1">
            <a:avLst/>
          </a:prstGeom>
          <a:ln>
            <a:solidFill>
              <a:srgbClr val="C00000"/>
            </a:solidFill>
            <a:tailEnd type="arrow"/>
          </a:ln>
        </p:spPr>
        <p:style>
          <a:lnRef idx="2">
            <a:schemeClr val="accent3"/>
          </a:lnRef>
          <a:fillRef idx="0">
            <a:schemeClr val="accent3"/>
          </a:fillRef>
          <a:effectRef idx="1">
            <a:schemeClr val="accent3"/>
          </a:effectRef>
          <a:fontRef idx="minor">
            <a:schemeClr val="tx1"/>
          </a:fontRef>
        </p:style>
      </p:cxnSp>
      <p:sp>
        <p:nvSpPr>
          <p:cNvPr id="152" name="Rectangle 6"/>
          <p:cNvSpPr>
            <a:spLocks noChangeArrowheads="1"/>
          </p:cNvSpPr>
          <p:nvPr/>
        </p:nvSpPr>
        <p:spPr bwMode="auto">
          <a:xfrm>
            <a:off x="1648920" y="1408940"/>
            <a:ext cx="2016224" cy="553998"/>
          </a:xfrm>
          <a:prstGeom prst="rect">
            <a:avLst/>
          </a:prstGeom>
          <a:noFill/>
          <a:ln w="9525">
            <a:noFill/>
            <a:miter lim="800000"/>
            <a:headEnd/>
            <a:tailEnd/>
          </a:ln>
          <a:effectLst/>
        </p:spPr>
        <p:txBody>
          <a:bodyPr wrap="square" anchor="ctr">
            <a:spAutoFit/>
          </a:bodyPr>
          <a:lstStyle/>
          <a:p>
            <a:pPr fontAlgn="base">
              <a:spcBef>
                <a:spcPts val="300"/>
              </a:spcBef>
              <a:spcAft>
                <a:spcPts val="300"/>
              </a:spcAft>
            </a:pPr>
            <a:r>
              <a:rPr lang="mk-MK" sz="1000" dirty="0">
                <a:solidFill>
                  <a:srgbClr val="000000"/>
                </a:solidFill>
                <a:latin typeface="Trebuchet MS"/>
                <a:cs typeface="Arial" charset="0"/>
              </a:rPr>
              <a:t>Over </a:t>
            </a:r>
            <a:r>
              <a:rPr lang="en-US" sz="1000" dirty="0">
                <a:solidFill>
                  <a:srgbClr val="000000"/>
                </a:solidFill>
                <a:latin typeface="Trebuchet MS"/>
                <a:cs typeface="Arial" charset="0"/>
              </a:rPr>
              <a:t>€</a:t>
            </a:r>
            <a:r>
              <a:rPr lang="mk-MK" sz="1000" dirty="0">
                <a:solidFill>
                  <a:srgbClr val="000000"/>
                </a:solidFill>
                <a:latin typeface="Trebuchet MS"/>
                <a:cs typeface="Arial" charset="0"/>
              </a:rPr>
              <a:t>15</a:t>
            </a:r>
            <a:r>
              <a:rPr lang="en-GB" sz="1000" dirty="0">
                <a:solidFill>
                  <a:srgbClr val="000000"/>
                </a:solidFill>
                <a:latin typeface="Trebuchet MS"/>
                <a:cs typeface="Arial" charset="0"/>
              </a:rPr>
              <a:t>M</a:t>
            </a:r>
            <a:r>
              <a:rPr lang="mk-MK" sz="1000" dirty="0">
                <a:solidFill>
                  <a:srgbClr val="000000"/>
                </a:solidFill>
                <a:latin typeface="Trebuchet MS"/>
                <a:cs typeface="Arial" charset="0"/>
              </a:rPr>
              <a:t>; </a:t>
            </a:r>
            <a:r>
              <a:rPr lang="mk-MK" sz="1000" dirty="0">
                <a:solidFill>
                  <a:srgbClr val="000000"/>
                </a:solidFill>
                <a:latin typeface="Trebuchet MS"/>
                <a:cs typeface="Arial" pitchFamily="34" charset="0"/>
              </a:rPr>
              <a:t>2,000 employees; P</a:t>
            </a:r>
            <a:r>
              <a:rPr lang="mk-MK" sz="1000" dirty="0">
                <a:solidFill>
                  <a:srgbClr val="000000"/>
                </a:solidFill>
                <a:latin typeface="Trebuchet MS"/>
                <a:cs typeface="Arial" charset="0"/>
              </a:rPr>
              <a:t>roduction of </a:t>
            </a:r>
            <a:r>
              <a:rPr lang="en-GB" sz="1000" dirty="0">
                <a:solidFill>
                  <a:srgbClr val="000000"/>
                </a:solidFill>
                <a:latin typeface="Trebuchet MS"/>
                <a:cs typeface="Arial" charset="0"/>
              </a:rPr>
              <a:t>airbag cushion</a:t>
            </a:r>
            <a:r>
              <a:rPr lang="mk-MK" sz="1000" dirty="0">
                <a:solidFill>
                  <a:srgbClr val="000000"/>
                </a:solidFill>
                <a:latin typeface="Trebuchet MS"/>
                <a:cs typeface="Arial" charset="0"/>
              </a:rPr>
              <a:t>s and </a:t>
            </a:r>
            <a:r>
              <a:rPr lang="en-US" sz="1000" dirty="0">
                <a:solidFill>
                  <a:srgbClr val="000000"/>
                </a:solidFill>
                <a:latin typeface="Trebuchet MS"/>
                <a:cs typeface="Arial" charset="0"/>
              </a:rPr>
              <a:t>m</a:t>
            </a:r>
            <a:r>
              <a:rPr lang="mk-MK" sz="1000" dirty="0">
                <a:solidFill>
                  <a:srgbClr val="000000"/>
                </a:solidFill>
                <a:latin typeface="Trebuchet MS"/>
                <a:cs typeface="Arial" charset="0"/>
              </a:rPr>
              <a:t>odules</a:t>
            </a:r>
            <a:endParaRPr lang="en-GB" sz="1000" dirty="0">
              <a:solidFill>
                <a:srgbClr val="000000"/>
              </a:solidFill>
              <a:latin typeface="Trebuchet MS"/>
              <a:cs typeface="Arial" pitchFamily="34" charset="0"/>
            </a:endParaRPr>
          </a:p>
        </p:txBody>
      </p:sp>
      <p:pic>
        <p:nvPicPr>
          <p:cNvPr id="3074" name="Picture 2"/>
          <p:cNvPicPr>
            <a:picLocks noChangeAspect="1" noChangeArrowheads="1"/>
          </p:cNvPicPr>
          <p:nvPr/>
        </p:nvPicPr>
        <p:blipFill>
          <a:blip r:embed="rId20" cstate="print"/>
          <a:srcRect/>
          <a:stretch>
            <a:fillRect/>
          </a:stretch>
        </p:blipFill>
        <p:spPr bwMode="auto">
          <a:xfrm>
            <a:off x="1717161" y="1068899"/>
            <a:ext cx="1152128" cy="330703"/>
          </a:xfrm>
          <a:prstGeom prst="rect">
            <a:avLst/>
          </a:prstGeom>
          <a:noFill/>
          <a:ln w="9525">
            <a:noFill/>
            <a:miter lim="800000"/>
            <a:headEnd/>
            <a:tailEnd/>
          </a:ln>
        </p:spPr>
      </p:pic>
      <p:pic>
        <p:nvPicPr>
          <p:cNvPr id="34821" name="Picture 5"/>
          <p:cNvPicPr>
            <a:picLocks noChangeAspect="1" noChangeArrowheads="1"/>
          </p:cNvPicPr>
          <p:nvPr/>
        </p:nvPicPr>
        <p:blipFill>
          <a:blip r:embed="rId21" cstate="print"/>
          <a:srcRect/>
          <a:stretch>
            <a:fillRect/>
          </a:stretch>
        </p:blipFill>
        <p:spPr bwMode="auto">
          <a:xfrm>
            <a:off x="2927648" y="1044251"/>
            <a:ext cx="720080" cy="403245"/>
          </a:xfrm>
          <a:prstGeom prst="rect">
            <a:avLst/>
          </a:prstGeom>
          <a:noFill/>
          <a:ln w="9525">
            <a:noFill/>
            <a:miter lim="800000"/>
            <a:headEnd/>
            <a:tailEnd/>
          </a:ln>
        </p:spPr>
      </p:pic>
      <p:pic>
        <p:nvPicPr>
          <p:cNvPr id="94" name="Picture 3" descr="C:\Users\Sanin Fakic\Desktop\download.png"/>
          <p:cNvPicPr>
            <a:picLocks noChangeAspect="1" noChangeArrowheads="1"/>
          </p:cNvPicPr>
          <p:nvPr/>
        </p:nvPicPr>
        <p:blipFill>
          <a:blip r:embed="rId22"/>
          <a:srcRect/>
          <a:stretch>
            <a:fillRect/>
          </a:stretch>
        </p:blipFill>
        <p:spPr bwMode="auto">
          <a:xfrm>
            <a:off x="2919689" y="4000504"/>
            <a:ext cx="714380" cy="357190"/>
          </a:xfrm>
          <a:prstGeom prst="rect">
            <a:avLst/>
          </a:prstGeom>
          <a:noFill/>
        </p:spPr>
      </p:pic>
      <p:sp>
        <p:nvSpPr>
          <p:cNvPr id="96" name="TextBox 95"/>
          <p:cNvSpPr txBox="1"/>
          <p:nvPr/>
        </p:nvSpPr>
        <p:spPr>
          <a:xfrm>
            <a:off x="1606542" y="4331058"/>
            <a:ext cx="2233937" cy="553998"/>
          </a:xfrm>
          <a:prstGeom prst="rect">
            <a:avLst/>
          </a:prstGeom>
          <a:noFill/>
        </p:spPr>
        <p:txBody>
          <a:bodyPr wrap="square" rtlCol="0">
            <a:spAutoFit/>
          </a:bodyPr>
          <a:lstStyle/>
          <a:p>
            <a:pPr>
              <a:defRPr/>
            </a:pPr>
            <a:r>
              <a:rPr lang="mk-MK" sz="1000" dirty="0">
                <a:solidFill>
                  <a:srgbClr val="000000"/>
                </a:solidFill>
                <a:latin typeface="Arial" charset="0"/>
                <a:cs typeface="Arial" charset="0"/>
              </a:rPr>
              <a:t>Ramp-up of up to </a:t>
            </a:r>
            <a:r>
              <a:rPr lang="mk-MK" sz="1000" dirty="0">
                <a:solidFill>
                  <a:srgbClr val="000000"/>
                </a:solidFill>
                <a:latin typeface="Trebuchet MS"/>
                <a:cs typeface="Arial" charset="0"/>
              </a:rPr>
              <a:t>1,</a:t>
            </a:r>
            <a:r>
              <a:rPr lang="en-US" sz="1000" dirty="0">
                <a:solidFill>
                  <a:srgbClr val="000000"/>
                </a:solidFill>
                <a:latin typeface="Trebuchet MS"/>
                <a:cs typeface="Arial" charset="0"/>
              </a:rPr>
              <a:t>000 employees; Production</a:t>
            </a:r>
            <a:r>
              <a:rPr lang="mk-MK" sz="1000" dirty="0">
                <a:solidFill>
                  <a:srgbClr val="000000"/>
                </a:solidFill>
                <a:latin typeface="Trebuchet MS"/>
                <a:cs typeface="Arial" charset="0"/>
              </a:rPr>
              <a:t> of automotive </a:t>
            </a:r>
            <a:r>
              <a:rPr lang="en-US" sz="1000" dirty="0">
                <a:solidFill>
                  <a:srgbClr val="000000"/>
                </a:solidFill>
                <a:latin typeface="Trebuchet MS"/>
                <a:cs typeface="Arial" charset="0"/>
              </a:rPr>
              <a:t>mirrors and components</a:t>
            </a:r>
          </a:p>
        </p:txBody>
      </p:sp>
      <p:pic>
        <p:nvPicPr>
          <p:cNvPr id="99" name="Picture 4" descr="C:\Users\Sanin Fakic\Desktop\1200px-Magna_logo.svg.png"/>
          <p:cNvPicPr>
            <a:picLocks noChangeAspect="1" noChangeArrowheads="1"/>
          </p:cNvPicPr>
          <p:nvPr/>
        </p:nvPicPr>
        <p:blipFill>
          <a:blip r:embed="rId23" cstate="print"/>
          <a:srcRect/>
          <a:stretch>
            <a:fillRect/>
          </a:stretch>
        </p:blipFill>
        <p:spPr bwMode="auto">
          <a:xfrm>
            <a:off x="1718899" y="4017652"/>
            <a:ext cx="1143000" cy="26860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2C4BFA1-2075-4901-9E24-E41D1FDD51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5"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6" name="Oval 15">
              <a:extLst>
                <a:ext uri="{FF2B5EF4-FFF2-40B4-BE49-F238E27FC236}">
                  <a16:creationId xmlns:a16="http://schemas.microsoft.com/office/drawing/2014/main" id="{F0307F65-8304-4FA8-A841-D4D7625411BE}"/>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7"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9" name="Rectangle 18">
            <a:extLst>
              <a:ext uri="{FF2B5EF4-FFF2-40B4-BE49-F238E27FC236}">
                <a16:creationId xmlns:a16="http://schemas.microsoft.com/office/drawing/2014/main" id="{053FB2EE-284F-4C87-AB3D-BBF87A9FAB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4EC11A87-836E-45F2-8AF7-BDE68D8F8D45}"/>
              </a:ext>
            </a:extLst>
          </p:cNvPr>
          <p:cNvSpPr txBox="1"/>
          <p:nvPr/>
        </p:nvSpPr>
        <p:spPr>
          <a:xfrm>
            <a:off x="1524000" y="2776538"/>
            <a:ext cx="9144000" cy="138118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kern="1200">
                <a:solidFill>
                  <a:schemeClr val="bg2"/>
                </a:solidFill>
                <a:latin typeface="+mj-lt"/>
                <a:ea typeface="+mj-ea"/>
                <a:cs typeface="+mj-cs"/>
              </a:rPr>
              <a:t>TNE NEW CONCEPT </a:t>
            </a:r>
          </a:p>
        </p:txBody>
      </p:sp>
    </p:spTree>
    <p:extLst>
      <p:ext uri="{BB962C8B-B14F-4D97-AF65-F5344CB8AC3E}">
        <p14:creationId xmlns:p14="http://schemas.microsoft.com/office/powerpoint/2010/main" val="221107726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style>
          <a:lnRef idx="1">
            <a:schemeClr val="accent1"/>
          </a:lnRef>
          <a:fillRef idx="3">
            <a:schemeClr val="accent1"/>
          </a:fillRef>
          <a:effectRef idx="2">
            <a:schemeClr val="accent1"/>
          </a:effectRef>
          <a:fontRef idx="minor">
            <a:schemeClr val="lt1"/>
          </a:fontRef>
        </p:style>
        <p:txBody>
          <a:bodyPr anchor="ctr">
            <a:normAutofit/>
          </a:bodyPr>
          <a:lstStyle/>
          <a:p>
            <a:r>
              <a:rPr lang="en-US" sz="4000" dirty="0">
                <a:solidFill>
                  <a:srgbClr val="FFFFFF"/>
                </a:solidFill>
                <a:effectLst>
                  <a:outerShdw blurRad="38100" dist="38100" dir="2700000" algn="tl">
                    <a:srgbClr val="000000">
                      <a:alpha val="43137"/>
                    </a:srgbClr>
                  </a:outerShdw>
                </a:effectLst>
                <a:latin typeface="+mj-lt"/>
              </a:rPr>
              <a:t>What do we offer </a:t>
            </a:r>
            <a:endParaRPr lang="mk-MK" sz="4000" dirty="0">
              <a:solidFill>
                <a:srgbClr val="FFFFFF"/>
              </a:solidFill>
              <a:effectLst>
                <a:outerShdw blurRad="38100" dist="38100" dir="2700000" algn="tl">
                  <a:srgbClr val="000000">
                    <a:alpha val="43137"/>
                  </a:srgbClr>
                </a:outerShdw>
              </a:effectLst>
              <a:latin typeface="+mj-lt"/>
            </a:endParaRPr>
          </a:p>
        </p:txBody>
      </p:sp>
      <p:graphicFrame>
        <p:nvGraphicFramePr>
          <p:cNvPr id="5" name="Content Placeholder 2">
            <a:extLst>
              <a:ext uri="{FF2B5EF4-FFF2-40B4-BE49-F238E27FC236}">
                <a16:creationId xmlns:a16="http://schemas.microsoft.com/office/drawing/2014/main" id="{0C9F9388-CB8E-4430-B1D1-00777EB5D5D4}"/>
              </a:ext>
            </a:extLst>
          </p:cNvPr>
          <p:cNvGraphicFramePr>
            <a:graphicFrameLocks noGrp="1"/>
          </p:cNvGraphicFramePr>
          <p:nvPr>
            <p:ph idx="1"/>
            <p:extLst>
              <p:ext uri="{D42A27DB-BD31-4B8C-83A1-F6EECF244321}">
                <p14:modId xmlns:p14="http://schemas.microsoft.com/office/powerpoint/2010/main" val="178651906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0589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D0E1545D-59D5-4225-895B-961EDE7CF2E2}"/>
              </a:ext>
            </a:extLst>
          </p:cNvPr>
          <p:cNvGraphicFramePr>
            <a:graphicFrameLocks noGrp="1"/>
          </p:cNvGraphicFramePr>
          <p:nvPr>
            <p:ph idx="1"/>
            <p:extLst>
              <p:ext uri="{D42A27DB-BD31-4B8C-83A1-F6EECF244321}">
                <p14:modId xmlns:p14="http://schemas.microsoft.com/office/powerpoint/2010/main" val="208490701"/>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D4547DD4-183F-478C-A277-56FA0F460435}"/>
              </a:ext>
            </a:extLst>
          </p:cNvPr>
          <p:cNvSpPr/>
          <p:nvPr/>
        </p:nvSpPr>
        <p:spPr>
          <a:xfrm>
            <a:off x="0" y="320357"/>
            <a:ext cx="12192000" cy="1209040"/>
          </a:xfrm>
          <a:prstGeom prst="rect">
            <a:avLst/>
          </a:prstGeom>
          <a:solidFill>
            <a:srgbClr val="37BD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a:solidFill>
                  <a:schemeClr val="accent1">
                    <a:lumMod val="50000"/>
                  </a:schemeClr>
                </a:solidFill>
                <a:effectLst>
                  <a:outerShdw blurRad="38100" dist="38100" dir="2700000" algn="tl">
                    <a:srgbClr val="000000">
                      <a:alpha val="43137"/>
                    </a:srgbClr>
                  </a:outerShdw>
                </a:effectLst>
                <a:latin typeface="+mj-lt"/>
              </a:rPr>
              <a:t>State support </a:t>
            </a:r>
            <a:r>
              <a:rPr lang="en-US" sz="4000" b="1" dirty="0">
                <a:solidFill>
                  <a:schemeClr val="accent1">
                    <a:lumMod val="50000"/>
                  </a:schemeClr>
                </a:solidFill>
                <a:effectLst>
                  <a:outerShdw blurRad="38100" dist="38100" dir="2700000" algn="tl">
                    <a:srgbClr val="000000">
                      <a:alpha val="43137"/>
                    </a:srgbClr>
                  </a:outerShdw>
                </a:effectLst>
                <a:latin typeface="+mj-lt"/>
              </a:rPr>
              <a:t>– structure </a:t>
            </a:r>
          </a:p>
        </p:txBody>
      </p:sp>
    </p:spTree>
    <p:extLst>
      <p:ext uri="{BB962C8B-B14F-4D97-AF65-F5344CB8AC3E}">
        <p14:creationId xmlns:p14="http://schemas.microsoft.com/office/powerpoint/2010/main" val="352845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78981" y="2133600"/>
            <a:ext cx="3429157" cy="4582160"/>
          </a:xfrm>
        </p:spPr>
        <p:txBody>
          <a:bodyPr>
            <a:normAutofit/>
          </a:bodyPr>
          <a:lstStyle/>
          <a:p>
            <a:pPr marL="0" marR="0" lvl="0" indent="0">
              <a:spcBef>
                <a:spcPts val="0"/>
              </a:spcBef>
              <a:spcAft>
                <a:spcPts val="800"/>
              </a:spcAft>
              <a:buNone/>
            </a:pPr>
            <a:r>
              <a:rPr lang="en-US" sz="1400" b="1" i="1" dirty="0">
                <a:solidFill>
                  <a:srgbClr val="37BDAC"/>
                </a:solidFill>
                <a:effectLst/>
                <a:latin typeface="Calibri Light" panose="020F0302020204030204" pitchFamily="34" charset="0"/>
                <a:ea typeface="Calibri" panose="020F0502020204030204" pitchFamily="34" charset="0"/>
              </a:rPr>
              <a:t>Different elements can be included in the schemes:</a:t>
            </a:r>
            <a:endParaRPr lang="en-US" sz="1400" b="1" i="1" dirty="0">
              <a:solidFill>
                <a:srgbClr val="37BDAC"/>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400" dirty="0">
                <a:effectLst/>
                <a:latin typeface="Calibri Light" panose="020F0302020204030204" pitchFamily="34" charset="0"/>
                <a:ea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a:p>
            <a:pPr marL="0" marR="0" lvl="0" indent="0">
              <a:spcBef>
                <a:spcPts val="0"/>
              </a:spcBef>
              <a:spcAft>
                <a:spcPts val="800"/>
              </a:spcAft>
              <a:buNone/>
            </a:pPr>
            <a:endParaRPr lang="en-US" sz="1400" dirty="0">
              <a:latin typeface="+mj-lt"/>
              <a:ea typeface="Calibri" panose="020F0502020204030204" pitchFamily="34" charset="0"/>
            </a:endParaRPr>
          </a:p>
          <a:p>
            <a:pPr marR="0" lvl="0">
              <a:spcBef>
                <a:spcPts val="0"/>
              </a:spcBef>
              <a:spcAft>
                <a:spcPts val="800"/>
              </a:spcAft>
              <a:buFont typeface="Wingdings" panose="05000000000000000000" pitchFamily="2" charset="2"/>
              <a:buChar char="ü"/>
            </a:pPr>
            <a:r>
              <a:rPr lang="en-US" sz="1400" dirty="0">
                <a:effectLst/>
                <a:latin typeface="+mj-lt"/>
                <a:ea typeface="Calibri" panose="020F0502020204030204" pitchFamily="34" charset="0"/>
              </a:rPr>
              <a:t>10-year tax holiday for profit and corporate tax and 100% reduction of personal income tax for a period of up to 10 years. </a:t>
            </a:r>
          </a:p>
          <a:p>
            <a:pPr marR="0" lvl="0">
              <a:spcBef>
                <a:spcPts val="0"/>
              </a:spcBef>
              <a:spcAft>
                <a:spcPts val="800"/>
              </a:spcAft>
              <a:buFont typeface="Wingdings" panose="05000000000000000000" pitchFamily="2" charset="2"/>
              <a:buChar char="ü"/>
            </a:pPr>
            <a:endParaRPr lang="en-US" sz="1400" dirty="0">
              <a:effectLst/>
              <a:latin typeface="+mj-lt"/>
              <a:ea typeface="Calibri" panose="020F0502020204030204" pitchFamily="34" charset="0"/>
            </a:endParaRPr>
          </a:p>
          <a:p>
            <a:pPr>
              <a:spcBef>
                <a:spcPts val="0"/>
              </a:spcBef>
              <a:spcAft>
                <a:spcPts val="800"/>
              </a:spcAft>
              <a:buFont typeface="Wingdings" panose="05000000000000000000" pitchFamily="2" charset="2"/>
              <a:buChar char="ü"/>
            </a:pPr>
            <a:r>
              <a:rPr lang="en-US" sz="1400" dirty="0">
                <a:effectLst/>
                <a:latin typeface="+mj-lt"/>
                <a:ea typeface="Calibri" panose="020F0502020204030204" pitchFamily="34" charset="0"/>
              </a:rPr>
              <a:t>Support growth of capital investments and income with a return of 10+10% of investment costs in new machines and equipment</a:t>
            </a:r>
            <a:r>
              <a:rPr lang="en-US" sz="1400" dirty="0">
                <a:latin typeface="+mj-lt"/>
                <a:ea typeface="Calibri" panose="020F0502020204030204" pitchFamily="34" charset="0"/>
              </a:rPr>
              <a:t> </a:t>
            </a:r>
            <a:r>
              <a:rPr lang="en-US" sz="1400" dirty="0">
                <a:effectLst/>
                <a:latin typeface="+mj-lt"/>
                <a:ea typeface="Calibri" panose="020F0502020204030204" pitchFamily="34" charset="0"/>
              </a:rPr>
              <a:t>or investment in buildings </a:t>
            </a:r>
          </a:p>
          <a:p>
            <a:pPr marL="0" marR="0" lvl="0" indent="0">
              <a:spcBef>
                <a:spcPts val="0"/>
              </a:spcBef>
              <a:spcAft>
                <a:spcPts val="800"/>
              </a:spcAft>
              <a:buNone/>
            </a:pPr>
            <a:endParaRPr lang="en-US" sz="1400" dirty="0">
              <a:effectLst/>
              <a:latin typeface="+mj-lt"/>
              <a:ea typeface="Calibri" panose="020F0502020204030204" pitchFamily="34" charset="0"/>
            </a:endParaRPr>
          </a:p>
          <a:p>
            <a:pPr marR="0" lvl="0">
              <a:spcBef>
                <a:spcPts val="0"/>
              </a:spcBef>
              <a:spcAft>
                <a:spcPts val="800"/>
              </a:spcAft>
              <a:buFont typeface="Wingdings" panose="05000000000000000000" pitchFamily="2" charset="2"/>
              <a:buChar char="ü"/>
            </a:pPr>
            <a:r>
              <a:rPr lang="en-US" sz="1400" dirty="0">
                <a:effectLst/>
                <a:latin typeface="+mj-lt"/>
                <a:ea typeface="Calibri" panose="020F0502020204030204" pitchFamily="34" charset="0"/>
              </a:rPr>
              <a:t>Exemption on paying utility taxes to the local municipality, and fees for land building permits</a:t>
            </a:r>
          </a:p>
          <a:p>
            <a:pPr marL="0" marR="0" lvl="0" indent="0">
              <a:spcBef>
                <a:spcPts val="0"/>
              </a:spcBef>
              <a:spcAft>
                <a:spcPts val="800"/>
              </a:spcAft>
              <a:buNone/>
            </a:pPr>
            <a:endParaRPr lang="en-US" sz="1400" dirty="0">
              <a:effectLst/>
              <a:latin typeface="+mj-lt"/>
              <a:ea typeface="Calibri" panose="020F0502020204030204" pitchFamily="34" charset="0"/>
            </a:endParaRPr>
          </a:p>
          <a:p>
            <a:pPr marR="0" indent="0">
              <a:spcBef>
                <a:spcPts val="0"/>
              </a:spcBef>
              <a:spcAft>
                <a:spcPts val="0"/>
              </a:spcAft>
              <a:buNone/>
            </a:pPr>
            <a:r>
              <a:rPr lang="en-US" sz="1400" dirty="0">
                <a:effectLst/>
                <a:latin typeface="Calibri Light" panose="020F0302020204030204" pitchFamily="34" charset="0"/>
                <a:ea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0" dirty="0">
              <a:effectLst/>
              <a:latin typeface="Calibri" panose="020F0502020204030204" pitchFamily="34" charset="0"/>
              <a:ea typeface="Calibri" panose="020F0502020204030204" pitchFamily="34" charset="0"/>
            </a:endParaRPr>
          </a:p>
        </p:txBody>
      </p:sp>
      <p:sp>
        <p:nvSpPr>
          <p:cNvPr id="11" name="Content Placeholder 10">
            <a:extLst>
              <a:ext uri="{FF2B5EF4-FFF2-40B4-BE49-F238E27FC236}">
                <a16:creationId xmlns:a16="http://schemas.microsoft.com/office/drawing/2014/main" id="{A6DC3B51-C0E1-4890-BA59-A835FAAA813C}"/>
              </a:ext>
            </a:extLst>
          </p:cNvPr>
          <p:cNvSpPr>
            <a:spLocks noGrp="1"/>
          </p:cNvSpPr>
          <p:nvPr>
            <p:ph sz="half" idx="2"/>
          </p:nvPr>
        </p:nvSpPr>
        <p:spPr>
          <a:xfrm>
            <a:off x="8229599" y="1412488"/>
            <a:ext cx="3881121" cy="5486152"/>
          </a:xfrm>
        </p:spPr>
        <p:txBody>
          <a:bodyPr>
            <a:normAutofit/>
          </a:bodyPr>
          <a:lstStyle/>
          <a:p>
            <a:pPr marL="0" marR="0" lvl="0" indent="0">
              <a:spcBef>
                <a:spcPts val="0"/>
              </a:spcBef>
              <a:spcAft>
                <a:spcPts val="800"/>
              </a:spcAft>
              <a:buNone/>
            </a:pPr>
            <a:endParaRPr lang="en-US" sz="800" dirty="0">
              <a:effectLst/>
              <a:latin typeface="Calibri Light" panose="020F0302020204030204" pitchFamily="34" charset="0"/>
              <a:ea typeface="Calibri" panose="020F0502020204030204" pitchFamily="34" charset="0"/>
            </a:endParaRPr>
          </a:p>
          <a:p>
            <a:pPr marL="0" marR="0" lvl="0" indent="0">
              <a:spcBef>
                <a:spcPts val="0"/>
              </a:spcBef>
              <a:spcAft>
                <a:spcPts val="800"/>
              </a:spcAft>
              <a:buNone/>
            </a:pPr>
            <a:endParaRPr lang="en-US" sz="800" dirty="0">
              <a:latin typeface="Calibri Light" panose="020F0302020204030204" pitchFamily="34" charset="0"/>
              <a:ea typeface="Calibri" panose="020F0502020204030204" pitchFamily="34" charset="0"/>
            </a:endParaRPr>
          </a:p>
          <a:p>
            <a:pPr marL="0" marR="0" lvl="0" indent="0">
              <a:spcBef>
                <a:spcPts val="0"/>
              </a:spcBef>
              <a:spcAft>
                <a:spcPts val="800"/>
              </a:spcAft>
              <a:buNone/>
            </a:pPr>
            <a:endParaRPr lang="en-US" sz="800" dirty="0">
              <a:effectLst/>
              <a:latin typeface="Calibri Light" panose="020F0302020204030204" pitchFamily="34" charset="0"/>
              <a:ea typeface="Calibri" panose="020F0502020204030204" pitchFamily="34" charset="0"/>
            </a:endParaRPr>
          </a:p>
          <a:p>
            <a:pPr marL="0" marR="0" lvl="0" indent="0">
              <a:spcBef>
                <a:spcPts val="0"/>
              </a:spcBef>
              <a:spcAft>
                <a:spcPts val="800"/>
              </a:spcAft>
              <a:buNone/>
            </a:pPr>
            <a:endParaRPr lang="en-US" sz="800" dirty="0">
              <a:effectLst/>
              <a:latin typeface="Calibri Light" panose="020F0302020204030204" pitchFamily="34" charset="0"/>
              <a:ea typeface="Calibri" panose="020F0502020204030204" pitchFamily="34" charset="0"/>
            </a:endParaRPr>
          </a:p>
          <a:p>
            <a:pPr marL="0" marR="0" lvl="0" indent="0">
              <a:spcBef>
                <a:spcPts val="0"/>
              </a:spcBef>
              <a:spcAft>
                <a:spcPts val="800"/>
              </a:spcAft>
              <a:buNone/>
            </a:pPr>
            <a:endParaRPr lang="en-US" sz="800" dirty="0">
              <a:latin typeface="Calibri Light" panose="020F0302020204030204" pitchFamily="34" charset="0"/>
              <a:ea typeface="Calibri" panose="020F0502020204030204" pitchFamily="34" charset="0"/>
            </a:endParaRPr>
          </a:p>
          <a:p>
            <a:pPr marL="0" marR="0" lvl="0" indent="0">
              <a:spcBef>
                <a:spcPts val="0"/>
              </a:spcBef>
              <a:spcAft>
                <a:spcPts val="800"/>
              </a:spcAft>
              <a:buNone/>
            </a:pPr>
            <a:endParaRPr lang="en-US" sz="800" dirty="0">
              <a:latin typeface="Calibri Light" panose="020F0302020204030204" pitchFamily="34" charset="0"/>
              <a:ea typeface="Calibri" panose="020F0502020204030204" pitchFamily="34" charset="0"/>
            </a:endParaRPr>
          </a:p>
          <a:p>
            <a:pPr marL="0" marR="0" lvl="0" indent="0">
              <a:spcBef>
                <a:spcPts val="0"/>
              </a:spcBef>
              <a:spcAft>
                <a:spcPts val="800"/>
              </a:spcAft>
              <a:buNone/>
            </a:pPr>
            <a:endParaRPr lang="en-US" sz="800" dirty="0">
              <a:latin typeface="Calibri Light" panose="020F0302020204030204" pitchFamily="34" charset="0"/>
              <a:ea typeface="Calibri" panose="020F0502020204030204" pitchFamily="34" charset="0"/>
            </a:endParaRPr>
          </a:p>
          <a:p>
            <a:pPr marL="0" marR="0" lvl="0" indent="0">
              <a:spcBef>
                <a:spcPts val="0"/>
              </a:spcBef>
              <a:spcAft>
                <a:spcPts val="800"/>
              </a:spcAft>
              <a:buNone/>
            </a:pPr>
            <a:endParaRPr lang="en-US" sz="1400" dirty="0">
              <a:latin typeface="+mj-lt"/>
              <a:ea typeface="Calibri" panose="020F0502020204030204" pitchFamily="34" charset="0"/>
            </a:endParaRPr>
          </a:p>
          <a:p>
            <a:pPr>
              <a:spcBef>
                <a:spcPts val="0"/>
              </a:spcBef>
              <a:spcAft>
                <a:spcPts val="800"/>
              </a:spcAft>
              <a:buFont typeface="Wingdings" panose="05000000000000000000" pitchFamily="2" charset="2"/>
              <a:buChar char="ü"/>
            </a:pPr>
            <a:r>
              <a:rPr lang="en-US" sz="1400" dirty="0">
                <a:latin typeface="+mj-lt"/>
              </a:rPr>
              <a:t>R</a:t>
            </a:r>
            <a:r>
              <a:rPr lang="en-US" sz="1500" dirty="0">
                <a:latin typeface="+mj-lt"/>
              </a:rPr>
              <a:t>&amp;D measure - refinement (50% return on investment)</a:t>
            </a:r>
          </a:p>
          <a:p>
            <a:pPr marL="0" indent="0">
              <a:spcBef>
                <a:spcPts val="0"/>
              </a:spcBef>
              <a:spcAft>
                <a:spcPts val="800"/>
              </a:spcAft>
              <a:buNone/>
            </a:pPr>
            <a:endParaRPr lang="en-US" sz="1500" dirty="0">
              <a:latin typeface="+mj-lt"/>
            </a:endParaRPr>
          </a:p>
          <a:p>
            <a:pPr>
              <a:spcBef>
                <a:spcPts val="0"/>
              </a:spcBef>
              <a:spcAft>
                <a:spcPts val="800"/>
              </a:spcAft>
              <a:buFont typeface="Wingdings" panose="05000000000000000000" pitchFamily="2" charset="2"/>
              <a:buChar char="ü"/>
            </a:pPr>
            <a:r>
              <a:rPr lang="en-US" sz="1500" dirty="0">
                <a:latin typeface="+mj-lt"/>
              </a:rPr>
              <a:t>Cash swap for subsidies for paid personnel and profit tax n-2 (shortening the period of completion of "tax" measures, with a certain discount) </a:t>
            </a:r>
          </a:p>
          <a:p>
            <a:pPr marL="0" marR="0" lvl="0" indent="0">
              <a:spcBef>
                <a:spcPts val="0"/>
              </a:spcBef>
              <a:spcAft>
                <a:spcPts val="800"/>
              </a:spcAft>
              <a:buNone/>
            </a:pPr>
            <a:endParaRPr lang="en-US" sz="1500" dirty="0">
              <a:latin typeface="+mj-lt"/>
              <a:ea typeface="Calibri" panose="020F0502020204030204" pitchFamily="34" charset="0"/>
            </a:endParaRPr>
          </a:p>
          <a:p>
            <a:pPr marR="0" lvl="0">
              <a:spcBef>
                <a:spcPts val="0"/>
              </a:spcBef>
              <a:spcAft>
                <a:spcPts val="800"/>
              </a:spcAft>
              <a:buFont typeface="Wingdings" panose="05000000000000000000" pitchFamily="2" charset="2"/>
              <a:buChar char="ü"/>
            </a:pPr>
            <a:r>
              <a:rPr lang="en-US" sz="1500" dirty="0">
                <a:effectLst/>
                <a:latin typeface="+mj-lt"/>
                <a:ea typeface="Times New Roman" panose="02020603050405020304" pitchFamily="18" charset="0"/>
              </a:rPr>
              <a:t>State support mechanism packages for </a:t>
            </a:r>
            <a:r>
              <a:rPr lang="en-US" sz="1500" dirty="0">
                <a:effectLst/>
                <a:latin typeface="+mj-lt"/>
                <a:ea typeface="Gulim" panose="020B0600000101010101" pitchFamily="34" charset="-127"/>
              </a:rPr>
              <a:t>staff training aiming increased productivity.</a:t>
            </a:r>
          </a:p>
          <a:p>
            <a:pPr marL="0" marR="0" lvl="0" indent="0">
              <a:spcBef>
                <a:spcPts val="0"/>
              </a:spcBef>
              <a:spcAft>
                <a:spcPts val="800"/>
              </a:spcAft>
              <a:buNone/>
            </a:pPr>
            <a:endParaRPr lang="en-US" sz="1500" dirty="0">
              <a:latin typeface="+mj-lt"/>
              <a:ea typeface="Gulim" panose="020B0600000101010101" pitchFamily="34" charset="-127"/>
            </a:endParaRPr>
          </a:p>
          <a:p>
            <a:endParaRPr lang="en-US" sz="800" dirty="0"/>
          </a:p>
        </p:txBody>
      </p:sp>
      <p:sp>
        <p:nvSpPr>
          <p:cNvPr id="20" name="TextBox 19">
            <a:extLst>
              <a:ext uri="{FF2B5EF4-FFF2-40B4-BE49-F238E27FC236}">
                <a16:creationId xmlns:a16="http://schemas.microsoft.com/office/drawing/2014/main" id="{788128A6-FFFD-4377-A174-6CC0AF5B679B}"/>
              </a:ext>
            </a:extLst>
          </p:cNvPr>
          <p:cNvSpPr txBox="1"/>
          <p:nvPr/>
        </p:nvSpPr>
        <p:spPr>
          <a:xfrm>
            <a:off x="4257040" y="243841"/>
            <a:ext cx="7934959" cy="1579920"/>
          </a:xfrm>
          <a:prstGeom prst="rect">
            <a:avLst/>
          </a:prstGeom>
          <a:noFill/>
        </p:spPr>
        <p:txBody>
          <a:bodyPr wrap="square">
            <a:spAutoFit/>
          </a:bodyPr>
          <a:lstStyle/>
          <a:p>
            <a:pPr marL="0" marR="0" indent="0">
              <a:spcBef>
                <a:spcPts val="0"/>
              </a:spcBef>
              <a:spcAft>
                <a:spcPts val="0"/>
              </a:spcAft>
              <a:buNone/>
            </a:pPr>
            <a:r>
              <a:rPr lang="en-US" sz="1800" b="1" dirty="0">
                <a:solidFill>
                  <a:srgbClr val="37BDAC"/>
                </a:solidFill>
                <a:effectLst/>
                <a:latin typeface="Calibri Light" panose="020F0302020204030204" pitchFamily="34" charset="0"/>
                <a:ea typeface="Calibri" panose="020F0502020204030204" pitchFamily="34" charset="0"/>
              </a:rPr>
              <a:t>Among incentives offered the Government provides</a:t>
            </a:r>
            <a:r>
              <a:rPr lang="en-US" sz="1800" dirty="0">
                <a:solidFill>
                  <a:srgbClr val="37BDAC"/>
                </a:solidFill>
                <a:effectLst/>
                <a:latin typeface="Calibri Light" panose="020F0302020204030204" pitchFamily="34" charset="0"/>
                <a:ea typeface="Calibri" panose="020F0502020204030204" pitchFamily="34" charset="0"/>
              </a:rPr>
              <a:t>:</a:t>
            </a:r>
            <a:endParaRPr lang="en-US" sz="1800" dirty="0">
              <a:solidFill>
                <a:srgbClr val="37BDAC"/>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spc="50" dirty="0">
                <a:ln w="9525" cap="flat" cmpd="sng" algn="ctr">
                  <a:solidFill>
                    <a:srgbClr val="4472C4"/>
                  </a:solidFill>
                  <a:prstDash val="solid"/>
                  <a:round/>
                </a:ln>
                <a:effectLst>
                  <a:glow rad="38100">
                    <a:schemeClr val="accent1">
                      <a:alpha val="40000"/>
                    </a:schemeClr>
                  </a:glow>
                </a:effectLst>
                <a:latin typeface="Calibri Light" panose="020F0302020204030204" pitchFamily="34" charset="0"/>
                <a:ea typeface="Times New Roman" panose="02020603050405020304" pitchFamily="18" charset="0"/>
              </a:rPr>
              <a:t> </a:t>
            </a:r>
            <a:endParaRPr lang="en-US" sz="1800" dirty="0">
              <a:effectLst/>
              <a:latin typeface="Calibri Light" panose="020F0302020204030204" pitchFamily="34" charset="0"/>
              <a:ea typeface="Calibri" panose="020F0502020204030204" pitchFamily="34" charset="0"/>
            </a:endParaRPr>
          </a:p>
          <a:p>
            <a:pPr marL="0" marR="0" lvl="0" indent="0">
              <a:spcBef>
                <a:spcPts val="0"/>
              </a:spcBef>
              <a:spcAft>
                <a:spcPts val="800"/>
              </a:spcAft>
              <a:buNone/>
            </a:pPr>
            <a:r>
              <a:rPr lang="en-US" sz="1800" dirty="0">
                <a:effectLst/>
                <a:latin typeface="Calibri Light" panose="020F0302020204030204" pitchFamily="34" charset="0"/>
                <a:ea typeface="Calibri" panose="020F0502020204030204" pitchFamily="34" charset="0"/>
              </a:rPr>
              <a:t>Up to 50% Government support in the max period of 10 years - We are flexible and focused on providing tailor-made solutions</a:t>
            </a:r>
          </a:p>
          <a:p>
            <a:pPr marL="0" marR="0" lvl="0" indent="0">
              <a:spcBef>
                <a:spcPts val="0"/>
              </a:spcBef>
              <a:spcAft>
                <a:spcPts val="800"/>
              </a:spcAft>
              <a:buNone/>
            </a:pPr>
            <a:endParaRPr lang="en-US" sz="1800" dirty="0">
              <a:effectLst/>
              <a:latin typeface="Calibri Light" panose="020F0302020204030204" pitchFamily="34" charset="0"/>
              <a:ea typeface="Calibri" panose="020F0502020204030204" pitchFamily="34" charset="0"/>
            </a:endParaRPr>
          </a:p>
        </p:txBody>
      </p:sp>
      <p:sp>
        <p:nvSpPr>
          <p:cNvPr id="5" name="Title 4">
            <a:extLst>
              <a:ext uri="{FF2B5EF4-FFF2-40B4-BE49-F238E27FC236}">
                <a16:creationId xmlns:a16="http://schemas.microsoft.com/office/drawing/2014/main" id="{C0DD7CDF-233B-4273-8B4F-1FC4BF4286A9}"/>
              </a:ext>
            </a:extLst>
          </p:cNvPr>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solidFill>
                  <a:schemeClr val="bg1"/>
                </a:solidFill>
              </a:rPr>
              <a:t/>
            </a:r>
            <a:br>
              <a:rPr lang="en-US" dirty="0">
                <a:solidFill>
                  <a:schemeClr val="bg1"/>
                </a:solidFill>
              </a:rPr>
            </a:br>
            <a:endParaRPr lang="en-US" dirty="0">
              <a:solidFill>
                <a:schemeClr val="bg1"/>
              </a:solidFill>
            </a:endParaRPr>
          </a:p>
        </p:txBody>
      </p:sp>
      <p:sp>
        <p:nvSpPr>
          <p:cNvPr id="6" name="Rectangle 5">
            <a:extLst>
              <a:ext uri="{FF2B5EF4-FFF2-40B4-BE49-F238E27FC236}">
                <a16:creationId xmlns:a16="http://schemas.microsoft.com/office/drawing/2014/main" id="{C14E472F-5075-483E-9F6C-D652BD87E132}"/>
              </a:ext>
            </a:extLst>
          </p:cNvPr>
          <p:cNvSpPr/>
          <p:nvPr/>
        </p:nvSpPr>
        <p:spPr>
          <a:xfrm>
            <a:off x="0" y="0"/>
            <a:ext cx="4043680" cy="6898640"/>
          </a:xfrm>
          <a:prstGeom prst="rect">
            <a:avLst/>
          </a:prstGeom>
          <a:solidFill>
            <a:srgbClr val="37BD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1">
                    <a:lumMod val="50000"/>
                  </a:schemeClr>
                </a:solidFill>
                <a:effectLst>
                  <a:outerShdw blurRad="38100" dist="38100" dir="2700000" algn="tl">
                    <a:srgbClr val="000000">
                      <a:alpha val="43137"/>
                    </a:srgbClr>
                  </a:outerShdw>
                </a:effectLst>
                <a:latin typeface="+mj-lt"/>
              </a:rPr>
              <a:t>Incentives</a:t>
            </a:r>
          </a:p>
        </p:txBody>
      </p:sp>
    </p:spTree>
    <p:extLst>
      <p:ext uri="{BB962C8B-B14F-4D97-AF65-F5344CB8AC3E}">
        <p14:creationId xmlns:p14="http://schemas.microsoft.com/office/powerpoint/2010/main" val="2502857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059049" cy="6858000"/>
          </a:xfrm>
          <a:solidFill>
            <a:srgbClr val="37BDAC"/>
          </a:solidFill>
        </p:spPr>
        <p:txBody>
          <a:bodyPr anchor="t">
            <a:normAutofit/>
          </a:bodyPr>
          <a:lstStyle/>
          <a:p>
            <a:r>
              <a:rPr lang="en-US" sz="4000" dirty="0">
                <a:solidFill>
                  <a:srgbClr val="FFFFFF"/>
                </a:solidFill>
              </a:rPr>
              <a:t/>
            </a:r>
            <a:br>
              <a:rPr lang="en-US" sz="4000" dirty="0">
                <a:solidFill>
                  <a:srgbClr val="FFFFFF"/>
                </a:solidFill>
              </a:rPr>
            </a:br>
            <a:r>
              <a:rPr lang="en-US" sz="4000" dirty="0">
                <a:solidFill>
                  <a:srgbClr val="FFFFFF"/>
                </a:solidFill>
              </a:rPr>
              <a:t/>
            </a:r>
            <a:br>
              <a:rPr lang="en-US" sz="4000" dirty="0">
                <a:solidFill>
                  <a:srgbClr val="FFFFFF"/>
                </a:solidFill>
              </a:rPr>
            </a:br>
            <a:r>
              <a:rPr lang="en-US" sz="4000" dirty="0">
                <a:solidFill>
                  <a:srgbClr val="FFFFFF"/>
                </a:solidFill>
              </a:rPr>
              <a:t/>
            </a:r>
            <a:br>
              <a:rPr lang="en-US" sz="4000" dirty="0">
                <a:solidFill>
                  <a:srgbClr val="FFFFFF"/>
                </a:solidFill>
              </a:rPr>
            </a:br>
            <a:r>
              <a:rPr lang="en-US" sz="4000" dirty="0">
                <a:solidFill>
                  <a:schemeClr val="tx1">
                    <a:lumMod val="65000"/>
                    <a:lumOff val="35000"/>
                  </a:schemeClr>
                </a:solidFill>
              </a:rPr>
              <a:t/>
            </a:r>
            <a:br>
              <a:rPr lang="en-US" sz="4000" dirty="0">
                <a:solidFill>
                  <a:schemeClr val="tx1">
                    <a:lumMod val="65000"/>
                    <a:lumOff val="35000"/>
                  </a:schemeClr>
                </a:solidFill>
              </a:rPr>
            </a:br>
            <a:r>
              <a:rPr lang="en-US" sz="4000" dirty="0">
                <a:solidFill>
                  <a:schemeClr val="tx1">
                    <a:lumMod val="65000"/>
                    <a:lumOff val="35000"/>
                  </a:schemeClr>
                </a:solidFill>
              </a:rPr>
              <a:t/>
            </a:r>
            <a:br>
              <a:rPr lang="en-US" sz="4000" dirty="0">
                <a:solidFill>
                  <a:schemeClr val="tx1">
                    <a:lumMod val="65000"/>
                    <a:lumOff val="35000"/>
                  </a:schemeClr>
                </a:solidFill>
              </a:rPr>
            </a:br>
            <a:r>
              <a:rPr lang="en-US" sz="4000" dirty="0">
                <a:solidFill>
                  <a:schemeClr val="tx1">
                    <a:lumMod val="65000"/>
                    <a:lumOff val="35000"/>
                  </a:schemeClr>
                </a:solidFill>
              </a:rPr>
              <a:t>  Incentives – infrastructure</a:t>
            </a:r>
            <a:r>
              <a:rPr lang="mk-MK" sz="4000" dirty="0">
                <a:solidFill>
                  <a:schemeClr val="tx1">
                    <a:lumMod val="65000"/>
                    <a:lumOff val="35000"/>
                  </a:schemeClr>
                </a:solidFill>
              </a:rPr>
              <a:t>,</a:t>
            </a:r>
            <a:r>
              <a:rPr lang="de-DE" sz="4000" dirty="0" err="1">
                <a:solidFill>
                  <a:schemeClr val="tx1">
                    <a:lumMod val="65000"/>
                    <a:lumOff val="35000"/>
                  </a:schemeClr>
                </a:solidFill>
              </a:rPr>
              <a:t>land</a:t>
            </a:r>
            <a:r>
              <a:rPr lang="de-DE" sz="4000" dirty="0">
                <a:solidFill>
                  <a:schemeClr val="tx1">
                    <a:lumMod val="65000"/>
                    <a:lumOff val="35000"/>
                  </a:schemeClr>
                </a:solidFill>
              </a:rPr>
              <a:t> and </a:t>
            </a:r>
            <a:r>
              <a:rPr lang="de-DE" sz="4000" dirty="0" err="1">
                <a:solidFill>
                  <a:schemeClr val="tx1">
                    <a:lumMod val="65000"/>
                    <a:lumOff val="35000"/>
                  </a:schemeClr>
                </a:solidFill>
              </a:rPr>
              <a:t>construction</a:t>
            </a:r>
            <a:endParaRPr lang="mk-MK" sz="4000" dirty="0">
              <a:solidFill>
                <a:schemeClr val="tx1">
                  <a:lumMod val="65000"/>
                  <a:lumOff val="35000"/>
                </a:schemeClr>
              </a:solidFill>
            </a:endParaRPr>
          </a:p>
        </p:txBody>
      </p:sp>
      <p:sp>
        <p:nvSpPr>
          <p:cNvPr id="3" name="Content Placeholder 2"/>
          <p:cNvSpPr>
            <a:spLocks noGrp="1"/>
          </p:cNvSpPr>
          <p:nvPr>
            <p:ph sz="half" idx="1"/>
          </p:nvPr>
        </p:nvSpPr>
        <p:spPr>
          <a:xfrm>
            <a:off x="4257039" y="419100"/>
            <a:ext cx="3551099" cy="6296660"/>
          </a:xfrm>
        </p:spPr>
        <p:txBody>
          <a:bodyPr>
            <a:normAutofit lnSpcReduction="10000"/>
          </a:bodyPr>
          <a:lstStyle/>
          <a:p>
            <a:pPr marL="0" marR="0" indent="0">
              <a:spcBef>
                <a:spcPts val="0"/>
              </a:spcBef>
              <a:spcAft>
                <a:spcPts val="0"/>
              </a:spcAft>
              <a:buNone/>
            </a:pPr>
            <a:r>
              <a:rPr lang="en-US" sz="1400" dirty="0">
                <a:effectLst/>
                <a:latin typeface="Calibri Light" panose="020F0302020204030204" pitchFamily="34" charset="0"/>
                <a:ea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a:p>
            <a:pPr marL="0" marR="0" lvl="0" indent="0">
              <a:spcBef>
                <a:spcPts val="0"/>
              </a:spcBef>
              <a:spcAft>
                <a:spcPts val="800"/>
              </a:spcAft>
              <a:buNone/>
            </a:pPr>
            <a:endParaRPr lang="en-US" sz="1400" dirty="0">
              <a:latin typeface="+mj-lt"/>
              <a:ea typeface="Calibri" panose="020F0502020204030204" pitchFamily="34" charset="0"/>
            </a:endParaRPr>
          </a:p>
          <a:p>
            <a:pPr marR="0" lvl="0">
              <a:spcBef>
                <a:spcPts val="0"/>
              </a:spcBef>
              <a:spcAft>
                <a:spcPts val="800"/>
              </a:spcAft>
              <a:buFont typeface="Wingdings" panose="05000000000000000000" pitchFamily="2" charset="2"/>
              <a:buChar char="ü"/>
            </a:pPr>
            <a:endParaRPr lang="en-US" sz="1600" dirty="0">
              <a:effectLst/>
              <a:latin typeface="+mj-lt"/>
              <a:ea typeface="Calibri" panose="020F0502020204030204" pitchFamily="34" charset="0"/>
            </a:endParaRPr>
          </a:p>
          <a:p>
            <a:pPr marR="0" lvl="0">
              <a:spcBef>
                <a:spcPts val="0"/>
              </a:spcBef>
              <a:spcAft>
                <a:spcPts val="800"/>
              </a:spcAft>
              <a:buFont typeface="Wingdings" panose="05000000000000000000" pitchFamily="2" charset="2"/>
              <a:buChar char="ü"/>
            </a:pPr>
            <a:r>
              <a:rPr lang="en-US" sz="1600" dirty="0">
                <a:effectLst/>
                <a:latin typeface="+mj-lt"/>
                <a:ea typeface="Calibri" panose="020F0502020204030204" pitchFamily="34" charset="0"/>
              </a:rPr>
              <a:t>Long-term lease on land in free zones in Republic of North Macedonia up to 99 years at concessionary prices </a:t>
            </a:r>
          </a:p>
          <a:p>
            <a:pPr marR="0" lvl="0">
              <a:spcBef>
                <a:spcPts val="0"/>
              </a:spcBef>
              <a:spcAft>
                <a:spcPts val="800"/>
              </a:spcAft>
              <a:buFont typeface="Wingdings" panose="05000000000000000000" pitchFamily="2" charset="2"/>
              <a:buChar char="ü"/>
            </a:pPr>
            <a:endParaRPr lang="en-US" sz="1600" dirty="0">
              <a:latin typeface="+mj-lt"/>
              <a:ea typeface="Calibri" panose="020F0502020204030204" pitchFamily="34" charset="0"/>
            </a:endParaRPr>
          </a:p>
          <a:p>
            <a:pPr marR="0" lvl="0">
              <a:spcBef>
                <a:spcPts val="0"/>
              </a:spcBef>
              <a:spcAft>
                <a:spcPts val="800"/>
              </a:spcAft>
              <a:buFont typeface="Wingdings" panose="05000000000000000000" pitchFamily="2" charset="2"/>
              <a:buChar char="ü"/>
            </a:pPr>
            <a:r>
              <a:rPr lang="en-US" sz="1600" dirty="0">
                <a:latin typeface="+mj-lt"/>
              </a:rPr>
              <a:t>We offer service for construction and lease of facilities</a:t>
            </a:r>
          </a:p>
          <a:p>
            <a:pPr marL="0" marR="0" lvl="0" indent="0">
              <a:spcBef>
                <a:spcPts val="0"/>
              </a:spcBef>
              <a:spcAft>
                <a:spcPts val="800"/>
              </a:spcAft>
              <a:buNone/>
            </a:pPr>
            <a:r>
              <a:rPr lang="en-US" sz="1600" dirty="0">
                <a:latin typeface="+mj-lt"/>
              </a:rPr>
              <a:t>(option) The Directorate for TIDZ to finance, build and   lease facilities for investors </a:t>
            </a:r>
            <a:endParaRPr lang="en-US" sz="1600" dirty="0">
              <a:effectLst/>
              <a:latin typeface="+mj-lt"/>
              <a:ea typeface="Calibri" panose="020F0502020204030204" pitchFamily="34" charset="0"/>
            </a:endParaRPr>
          </a:p>
          <a:p>
            <a:pPr>
              <a:spcBef>
                <a:spcPts val="0"/>
              </a:spcBef>
              <a:spcAft>
                <a:spcPts val="800"/>
              </a:spcAft>
              <a:buFont typeface="Wingdings" panose="05000000000000000000" pitchFamily="2" charset="2"/>
              <a:buChar char="ü"/>
            </a:pPr>
            <a:endParaRPr lang="en-US" sz="1600" dirty="0">
              <a:effectLst/>
              <a:latin typeface="+mj-lt"/>
              <a:ea typeface="Calibri" panose="020F0502020204030204" pitchFamily="34" charset="0"/>
            </a:endParaRPr>
          </a:p>
          <a:p>
            <a:pPr>
              <a:spcBef>
                <a:spcPts val="0"/>
              </a:spcBef>
              <a:spcAft>
                <a:spcPts val="800"/>
              </a:spcAft>
              <a:buFont typeface="Wingdings" panose="05000000000000000000" pitchFamily="2" charset="2"/>
              <a:buChar char="ü"/>
            </a:pPr>
            <a:r>
              <a:rPr lang="en-US" sz="1600" dirty="0">
                <a:effectLst/>
                <a:latin typeface="+mj-lt"/>
                <a:ea typeface="Calibri" panose="020F0502020204030204" pitchFamily="34" charset="0"/>
              </a:rPr>
              <a:t>Access to newly established service for </a:t>
            </a:r>
            <a:r>
              <a:rPr lang="en-US" sz="1600" dirty="0" err="1">
                <a:effectLst/>
                <a:latin typeface="+mj-lt"/>
                <a:ea typeface="Calibri" panose="020F0502020204030204" pitchFamily="34" charset="0"/>
              </a:rPr>
              <a:t>build&amp;lease</a:t>
            </a:r>
            <a:r>
              <a:rPr lang="en-US" sz="1600" dirty="0">
                <a:effectLst/>
                <a:latin typeface="+mj-lt"/>
                <a:ea typeface="Calibri" panose="020F0502020204030204" pitchFamily="34" charset="0"/>
              </a:rPr>
              <a:t> facilities - investors are offered possibility to buy land. </a:t>
            </a:r>
          </a:p>
          <a:p>
            <a:pPr marL="0" indent="0">
              <a:spcBef>
                <a:spcPts val="0"/>
              </a:spcBef>
              <a:spcAft>
                <a:spcPts val="800"/>
              </a:spcAft>
              <a:buNone/>
            </a:pPr>
            <a:endParaRPr lang="en-US" sz="1600" dirty="0">
              <a:effectLst/>
              <a:latin typeface="+mj-lt"/>
              <a:ea typeface="Calibri" panose="020F0502020204030204" pitchFamily="34" charset="0"/>
            </a:endParaRPr>
          </a:p>
          <a:p>
            <a:pPr>
              <a:spcBef>
                <a:spcPts val="0"/>
              </a:spcBef>
              <a:spcAft>
                <a:spcPts val="800"/>
              </a:spcAft>
              <a:buFont typeface="Wingdings" panose="05000000000000000000" pitchFamily="2" charset="2"/>
              <a:buChar char="ü"/>
            </a:pPr>
            <a:r>
              <a:rPr lang="en-US" sz="1600" dirty="0">
                <a:effectLst/>
                <a:latin typeface="+mj-lt"/>
                <a:ea typeface="Calibri" panose="020F0502020204030204" pitchFamily="34" charset="0"/>
              </a:rPr>
              <a:t>Free connection to natural gas, water and sewage network.</a:t>
            </a:r>
          </a:p>
          <a:p>
            <a:pPr marL="0" indent="0">
              <a:spcBef>
                <a:spcPts val="0"/>
              </a:spcBef>
              <a:spcAft>
                <a:spcPts val="800"/>
              </a:spcAft>
              <a:buNone/>
            </a:pPr>
            <a:endParaRPr lang="en-US" sz="1600" dirty="0">
              <a:effectLst/>
              <a:latin typeface="+mj-lt"/>
              <a:ea typeface="Calibri" panose="020F0502020204030204" pitchFamily="34" charset="0"/>
            </a:endParaRPr>
          </a:p>
          <a:p>
            <a:pPr>
              <a:spcBef>
                <a:spcPts val="0"/>
              </a:spcBef>
              <a:spcAft>
                <a:spcPts val="800"/>
              </a:spcAft>
              <a:buFont typeface="Wingdings" panose="05000000000000000000" pitchFamily="2" charset="2"/>
              <a:buChar char="ü"/>
            </a:pPr>
            <a:endParaRPr lang="en-US" sz="1600" dirty="0">
              <a:latin typeface="+mj-lt"/>
              <a:ea typeface="Calibri" panose="020F0502020204030204" pitchFamily="34" charset="0"/>
            </a:endParaRPr>
          </a:p>
          <a:p>
            <a:pPr>
              <a:spcBef>
                <a:spcPts val="0"/>
              </a:spcBef>
              <a:spcAft>
                <a:spcPts val="800"/>
              </a:spcAft>
              <a:buFont typeface="Wingdings" panose="05000000000000000000" pitchFamily="2" charset="2"/>
              <a:buChar char="ü"/>
            </a:pPr>
            <a:r>
              <a:rPr lang="en-US" sz="1600" dirty="0">
                <a:solidFill>
                  <a:srgbClr val="37BDAC"/>
                </a:solidFill>
                <a:effectLst/>
                <a:latin typeface="+mj-lt"/>
                <a:ea typeface="Calibri" panose="020F0502020204030204" pitchFamily="34" charset="0"/>
              </a:rPr>
              <a:t>Each individual offer can consist of all or part of these elements, with different share in overall accumulation and varying intensity.</a:t>
            </a:r>
          </a:p>
          <a:p>
            <a:pPr>
              <a:spcBef>
                <a:spcPts val="0"/>
              </a:spcBef>
              <a:spcAft>
                <a:spcPts val="800"/>
              </a:spcAft>
              <a:buFont typeface="Wingdings" panose="05000000000000000000" pitchFamily="2" charset="2"/>
              <a:buChar char="ü"/>
            </a:pPr>
            <a:endParaRPr lang="en-US" sz="1400" dirty="0">
              <a:latin typeface="+mj-lt"/>
              <a:ea typeface="Calibri" panose="020F0502020204030204" pitchFamily="34" charset="0"/>
            </a:endParaRPr>
          </a:p>
          <a:p>
            <a:pPr marL="0" indent="0">
              <a:spcBef>
                <a:spcPts val="0"/>
              </a:spcBef>
              <a:spcAft>
                <a:spcPts val="800"/>
              </a:spcAft>
              <a:buNone/>
            </a:pPr>
            <a:endParaRPr lang="en-US" sz="1400" dirty="0">
              <a:latin typeface="+mj-lt"/>
              <a:ea typeface="Calibri" panose="020F0502020204030204" pitchFamily="34" charset="0"/>
            </a:endParaRPr>
          </a:p>
          <a:p>
            <a:pPr marR="0" lvl="0">
              <a:spcBef>
                <a:spcPts val="0"/>
              </a:spcBef>
              <a:spcAft>
                <a:spcPts val="800"/>
              </a:spcAft>
              <a:buFont typeface="Wingdings" panose="05000000000000000000" pitchFamily="2" charset="2"/>
              <a:buChar char="ü"/>
            </a:pPr>
            <a:endParaRPr lang="en-US" sz="14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0" dirty="0">
              <a:effectLst/>
              <a:latin typeface="Calibri" panose="020F0502020204030204" pitchFamily="34" charset="0"/>
              <a:ea typeface="Calibri" panose="020F0502020204030204" pitchFamily="34" charset="0"/>
            </a:endParaRPr>
          </a:p>
        </p:txBody>
      </p:sp>
      <p:sp>
        <p:nvSpPr>
          <p:cNvPr id="11" name="Content Placeholder 10">
            <a:extLst>
              <a:ext uri="{FF2B5EF4-FFF2-40B4-BE49-F238E27FC236}">
                <a16:creationId xmlns:a16="http://schemas.microsoft.com/office/drawing/2014/main" id="{A6DC3B51-C0E1-4890-BA59-A835FAAA813C}"/>
              </a:ext>
            </a:extLst>
          </p:cNvPr>
          <p:cNvSpPr>
            <a:spLocks noGrp="1"/>
          </p:cNvSpPr>
          <p:nvPr>
            <p:ph sz="half" idx="2"/>
          </p:nvPr>
        </p:nvSpPr>
        <p:spPr>
          <a:xfrm>
            <a:off x="8051671" y="40640"/>
            <a:ext cx="4059050" cy="6858000"/>
          </a:xfrm>
          <a:solidFill>
            <a:srgbClr val="37BDAC"/>
          </a:solidFill>
        </p:spPr>
        <p:txBody>
          <a:bodyPr>
            <a:normAutofit lnSpcReduction="10000"/>
          </a:bodyPr>
          <a:lstStyle/>
          <a:p>
            <a:pPr marL="0" marR="0" lvl="0" indent="0">
              <a:spcBef>
                <a:spcPts val="0"/>
              </a:spcBef>
              <a:spcAft>
                <a:spcPts val="800"/>
              </a:spcAft>
              <a:buNone/>
            </a:pPr>
            <a:endParaRPr lang="en-US" sz="800" dirty="0">
              <a:effectLst/>
              <a:latin typeface="Calibri Light" panose="020F0302020204030204" pitchFamily="34" charset="0"/>
              <a:ea typeface="Calibri" panose="020F0502020204030204" pitchFamily="34" charset="0"/>
            </a:endParaRPr>
          </a:p>
          <a:p>
            <a:pPr marL="0" marR="0" lvl="0" indent="0">
              <a:spcBef>
                <a:spcPts val="0"/>
              </a:spcBef>
              <a:spcAft>
                <a:spcPts val="800"/>
              </a:spcAft>
              <a:buNone/>
            </a:pPr>
            <a:endParaRPr lang="en-US" sz="800" dirty="0">
              <a:latin typeface="Calibri Light" panose="020F0302020204030204" pitchFamily="34" charset="0"/>
              <a:ea typeface="Calibri" panose="020F0502020204030204" pitchFamily="34" charset="0"/>
            </a:endParaRPr>
          </a:p>
          <a:p>
            <a:pPr marL="0" marR="0" lvl="0" indent="0">
              <a:spcBef>
                <a:spcPts val="0"/>
              </a:spcBef>
              <a:spcAft>
                <a:spcPts val="800"/>
              </a:spcAft>
              <a:buNone/>
            </a:pPr>
            <a:endParaRPr lang="en-US" sz="800" dirty="0">
              <a:effectLst/>
              <a:latin typeface="Calibri Light" panose="020F0302020204030204" pitchFamily="34" charset="0"/>
              <a:ea typeface="Calibri" panose="020F0502020204030204" pitchFamily="34" charset="0"/>
            </a:endParaRPr>
          </a:p>
          <a:p>
            <a:pPr marL="0" marR="0" lvl="0" indent="0">
              <a:spcBef>
                <a:spcPts val="0"/>
              </a:spcBef>
              <a:spcAft>
                <a:spcPts val="800"/>
              </a:spcAft>
              <a:buNone/>
            </a:pPr>
            <a:endParaRPr lang="en-US" sz="800" dirty="0">
              <a:effectLst/>
              <a:latin typeface="Calibri Light" panose="020F0302020204030204" pitchFamily="34" charset="0"/>
              <a:ea typeface="Calibri" panose="020F0502020204030204" pitchFamily="34" charset="0"/>
            </a:endParaRPr>
          </a:p>
          <a:p>
            <a:pPr marL="0" marR="0" lvl="0" indent="0">
              <a:spcBef>
                <a:spcPts val="0"/>
              </a:spcBef>
              <a:spcAft>
                <a:spcPts val="800"/>
              </a:spcAft>
              <a:buNone/>
            </a:pPr>
            <a:endParaRPr lang="en-US" sz="1400" dirty="0">
              <a:latin typeface="Calibri Light" panose="020F0302020204030204" pitchFamily="34" charset="0"/>
              <a:ea typeface="Calibri" panose="020F0502020204030204" pitchFamily="34" charset="0"/>
            </a:endParaRPr>
          </a:p>
          <a:p>
            <a:pPr marL="0" marR="0" lvl="0" indent="0">
              <a:spcBef>
                <a:spcPts val="0"/>
              </a:spcBef>
              <a:spcAft>
                <a:spcPts val="800"/>
              </a:spcAft>
              <a:buNone/>
            </a:pPr>
            <a:endParaRPr lang="en-US" sz="1400" dirty="0">
              <a:latin typeface="+mj-lt"/>
              <a:ea typeface="Calibri" panose="020F0502020204030204" pitchFamily="34" charset="0"/>
            </a:endParaRPr>
          </a:p>
          <a:p>
            <a:pPr marL="0" marR="0" lvl="0" indent="0">
              <a:spcBef>
                <a:spcPts val="0"/>
              </a:spcBef>
              <a:spcAft>
                <a:spcPts val="800"/>
              </a:spcAft>
              <a:buNone/>
            </a:pPr>
            <a:endParaRPr lang="en-US" sz="1400" dirty="0">
              <a:latin typeface="+mj-lt"/>
              <a:ea typeface="Calibri" panose="020F0502020204030204" pitchFamily="34" charset="0"/>
            </a:endParaRPr>
          </a:p>
          <a:p>
            <a:pPr marL="0" marR="0" lvl="0" indent="0">
              <a:spcBef>
                <a:spcPts val="0"/>
              </a:spcBef>
              <a:spcAft>
                <a:spcPts val="800"/>
              </a:spcAft>
              <a:buNone/>
            </a:pPr>
            <a:r>
              <a:rPr lang="en-US" sz="1600" b="1" dirty="0">
                <a:latin typeface="+mj-lt"/>
              </a:rPr>
              <a:t>   </a:t>
            </a:r>
            <a:r>
              <a:rPr lang="en-US" sz="1600" b="1" dirty="0">
                <a:solidFill>
                  <a:srgbClr val="37BDAC"/>
                </a:solidFill>
                <a:latin typeface="+mj-lt"/>
              </a:rPr>
              <a:t>Infrastructure type:</a:t>
            </a:r>
          </a:p>
          <a:p>
            <a:pPr marL="0" marR="0" lvl="0" indent="0">
              <a:spcBef>
                <a:spcPts val="0"/>
              </a:spcBef>
              <a:spcAft>
                <a:spcPts val="800"/>
              </a:spcAft>
              <a:buNone/>
            </a:pPr>
            <a:endParaRPr lang="en-US" sz="1600" b="1" dirty="0">
              <a:latin typeface="+mj-lt"/>
            </a:endParaRPr>
          </a:p>
          <a:p>
            <a:pPr marL="0" marR="0" lvl="0" indent="0">
              <a:spcBef>
                <a:spcPts val="0"/>
              </a:spcBef>
              <a:spcAft>
                <a:spcPts val="800"/>
              </a:spcAft>
              <a:buNone/>
            </a:pPr>
            <a:r>
              <a:rPr lang="en-US" sz="1600" dirty="0">
                <a:latin typeface="+mj-lt"/>
              </a:rPr>
              <a:t>              Utility / service </a:t>
            </a:r>
          </a:p>
          <a:p>
            <a:pPr marL="0" marR="0" lvl="0" indent="0">
              <a:spcBef>
                <a:spcPts val="0"/>
              </a:spcBef>
              <a:spcAft>
                <a:spcPts val="800"/>
              </a:spcAft>
              <a:buNone/>
            </a:pPr>
            <a:endParaRPr lang="en-US" sz="1600" dirty="0">
              <a:latin typeface="+mj-lt"/>
            </a:endParaRPr>
          </a:p>
          <a:p>
            <a:pPr marL="0" marR="0" lvl="0" indent="0" algn="ctr">
              <a:spcBef>
                <a:spcPts val="0"/>
              </a:spcBef>
              <a:spcAft>
                <a:spcPts val="800"/>
              </a:spcAft>
              <a:buNone/>
            </a:pPr>
            <a:r>
              <a:rPr lang="en-US" sz="1600" dirty="0">
                <a:latin typeface="+mj-lt"/>
              </a:rPr>
              <a:t>           Energy (including connection to the   main power lines in the country) </a:t>
            </a:r>
          </a:p>
          <a:p>
            <a:pPr marL="0" marR="0" lvl="0" indent="0">
              <a:spcBef>
                <a:spcPts val="0"/>
              </a:spcBef>
              <a:spcAft>
                <a:spcPts val="800"/>
              </a:spcAft>
              <a:buNone/>
            </a:pPr>
            <a:endParaRPr lang="en-US" sz="1600" dirty="0">
              <a:latin typeface="+mj-lt"/>
            </a:endParaRPr>
          </a:p>
          <a:p>
            <a:pPr marL="0" marR="0" lvl="0" indent="0" algn="ctr">
              <a:spcBef>
                <a:spcPts val="0"/>
              </a:spcBef>
              <a:spcAft>
                <a:spcPts val="800"/>
              </a:spcAft>
              <a:buNone/>
            </a:pPr>
            <a:r>
              <a:rPr lang="en-US" sz="1600" dirty="0">
                <a:latin typeface="+mj-lt"/>
              </a:rPr>
              <a:t>               Transport (including connection to the main road / rail corridors in the country)</a:t>
            </a:r>
          </a:p>
          <a:p>
            <a:pPr marL="0" marR="0" lvl="0" indent="0">
              <a:spcBef>
                <a:spcPts val="0"/>
              </a:spcBef>
              <a:spcAft>
                <a:spcPts val="800"/>
              </a:spcAft>
              <a:buNone/>
            </a:pPr>
            <a:endParaRPr lang="en-US" sz="1600" dirty="0">
              <a:latin typeface="+mj-lt"/>
            </a:endParaRPr>
          </a:p>
          <a:p>
            <a:pPr marL="0" marR="0" lvl="0" indent="0">
              <a:spcBef>
                <a:spcPts val="0"/>
              </a:spcBef>
              <a:spcAft>
                <a:spcPts val="800"/>
              </a:spcAft>
              <a:buNone/>
            </a:pPr>
            <a:r>
              <a:rPr lang="en-US" sz="1600" dirty="0">
                <a:latin typeface="+mj-lt"/>
              </a:rPr>
              <a:t>                Service + (new services for accommodation of workers from and outside the country, education, child care and health) </a:t>
            </a:r>
            <a:endParaRPr lang="en-US" sz="1600" dirty="0">
              <a:latin typeface="+mj-lt"/>
              <a:ea typeface="Calibri" panose="020F0502020204030204" pitchFamily="34" charset="0"/>
            </a:endParaRPr>
          </a:p>
          <a:p>
            <a:endParaRPr lang="en-US" sz="800" dirty="0"/>
          </a:p>
        </p:txBody>
      </p:sp>
      <p:pic>
        <p:nvPicPr>
          <p:cNvPr id="9" name="Graphic 8" descr="Double Tap Gesture outline">
            <a:extLst>
              <a:ext uri="{FF2B5EF4-FFF2-40B4-BE49-F238E27FC236}">
                <a16:creationId xmlns:a16="http://schemas.microsoft.com/office/drawing/2014/main" id="{A83EFBC5-9D99-48F6-8DDF-E38E5BFD405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391596" y="2118561"/>
            <a:ext cx="381000" cy="381000"/>
          </a:xfrm>
          <a:prstGeom prst="rect">
            <a:avLst/>
          </a:prstGeom>
        </p:spPr>
      </p:pic>
      <p:pic>
        <p:nvPicPr>
          <p:cNvPr id="10" name="Graphic 9" descr="Electric Tower outline">
            <a:extLst>
              <a:ext uri="{FF2B5EF4-FFF2-40B4-BE49-F238E27FC236}">
                <a16:creationId xmlns:a16="http://schemas.microsoft.com/office/drawing/2014/main" id="{19516AC7-E6B8-4E24-B59C-223FE0DF82A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409789" y="2743278"/>
            <a:ext cx="344614" cy="344614"/>
          </a:xfrm>
          <a:prstGeom prst="rect">
            <a:avLst/>
          </a:prstGeom>
        </p:spPr>
      </p:pic>
      <p:pic>
        <p:nvPicPr>
          <p:cNvPr id="12" name="Graphic 11" descr="Cement truck outline">
            <a:extLst>
              <a:ext uri="{FF2B5EF4-FFF2-40B4-BE49-F238E27FC236}">
                <a16:creationId xmlns:a16="http://schemas.microsoft.com/office/drawing/2014/main" id="{8AEA069C-24E0-4697-9ECA-D26C7CFA7BB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391596" y="3512820"/>
            <a:ext cx="381001" cy="381001"/>
          </a:xfrm>
          <a:prstGeom prst="rect">
            <a:avLst/>
          </a:prstGeom>
        </p:spPr>
      </p:pic>
      <p:pic>
        <p:nvPicPr>
          <p:cNvPr id="13" name="Graphic 12" descr="Group brainstorm outline">
            <a:extLst>
              <a:ext uri="{FF2B5EF4-FFF2-40B4-BE49-F238E27FC236}">
                <a16:creationId xmlns:a16="http://schemas.microsoft.com/office/drawing/2014/main" id="{595687A8-B3B6-479A-99CB-3DA8B7891C7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346903" y="4137538"/>
            <a:ext cx="470388" cy="470388"/>
          </a:xfrm>
          <a:prstGeom prst="rect">
            <a:avLst/>
          </a:prstGeom>
        </p:spPr>
      </p:pic>
      <p:sp>
        <p:nvSpPr>
          <p:cNvPr id="14" name="Rectangle 13">
            <a:extLst>
              <a:ext uri="{FF2B5EF4-FFF2-40B4-BE49-F238E27FC236}">
                <a16:creationId xmlns:a16="http://schemas.microsoft.com/office/drawing/2014/main" id="{D6A64EF0-3B27-4180-BCEF-6982753A0DA7}"/>
              </a:ext>
            </a:extLst>
          </p:cNvPr>
          <p:cNvSpPr/>
          <p:nvPr/>
        </p:nvSpPr>
        <p:spPr>
          <a:xfrm>
            <a:off x="0" y="0"/>
            <a:ext cx="4043680" cy="6898640"/>
          </a:xfrm>
          <a:prstGeom prst="rect">
            <a:avLst/>
          </a:prstGeom>
          <a:solidFill>
            <a:srgbClr val="37BD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1">
                    <a:lumMod val="50000"/>
                  </a:schemeClr>
                </a:solidFill>
                <a:effectLst>
                  <a:outerShdw blurRad="38100" dist="38100" dir="2700000" algn="tl">
                    <a:srgbClr val="000000">
                      <a:alpha val="43137"/>
                    </a:srgbClr>
                  </a:outerShdw>
                </a:effectLst>
                <a:latin typeface="+mj-lt"/>
              </a:rPr>
              <a:t>Incentives - </a:t>
            </a:r>
            <a:r>
              <a:rPr lang="en-US" sz="4000" dirty="0">
                <a:solidFill>
                  <a:schemeClr val="accent1">
                    <a:lumMod val="50000"/>
                  </a:schemeClr>
                </a:solidFill>
                <a:latin typeface="+mj-lt"/>
              </a:rPr>
              <a:t>infrastructure</a:t>
            </a:r>
            <a:r>
              <a:rPr lang="mk-MK" sz="4000" dirty="0">
                <a:solidFill>
                  <a:schemeClr val="accent1">
                    <a:lumMod val="50000"/>
                  </a:schemeClr>
                </a:solidFill>
                <a:latin typeface="+mj-lt"/>
              </a:rPr>
              <a:t>,</a:t>
            </a:r>
            <a:r>
              <a:rPr lang="de-DE" sz="4000" dirty="0" err="1">
                <a:solidFill>
                  <a:schemeClr val="accent1">
                    <a:lumMod val="50000"/>
                  </a:schemeClr>
                </a:solidFill>
                <a:latin typeface="+mj-lt"/>
              </a:rPr>
              <a:t>land</a:t>
            </a:r>
            <a:r>
              <a:rPr lang="de-DE" sz="4000" dirty="0">
                <a:solidFill>
                  <a:schemeClr val="accent1">
                    <a:lumMod val="50000"/>
                  </a:schemeClr>
                </a:solidFill>
                <a:latin typeface="+mj-lt"/>
              </a:rPr>
              <a:t> and </a:t>
            </a:r>
            <a:r>
              <a:rPr lang="de-DE" sz="4000" dirty="0" err="1">
                <a:solidFill>
                  <a:schemeClr val="accent1">
                    <a:lumMod val="50000"/>
                  </a:schemeClr>
                </a:solidFill>
                <a:latin typeface="+mj-lt"/>
              </a:rPr>
              <a:t>construction</a:t>
            </a:r>
            <a:endParaRPr lang="en-US" sz="4000" b="1" dirty="0">
              <a:solidFill>
                <a:schemeClr val="accent1">
                  <a:lumMod val="50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199089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541DB91-0B10-46D9-B34B-7BFF960260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CF7FE1C-8BC5-4B0C-A2BC-93AB72C90F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7" name="Picture 6" descr="Text&#10;&#10;Description automatically generated with low confidence">
            <a:hlinkClick r:id="rId2"/>
            <a:extLst>
              <a:ext uri="{FF2B5EF4-FFF2-40B4-BE49-F238E27FC236}">
                <a16:creationId xmlns:a16="http://schemas.microsoft.com/office/drawing/2014/main" id="{10F04691-8B43-4AF0-986F-90EFD1C210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6" y="3543213"/>
            <a:ext cx="4309533" cy="1928515"/>
          </a:xfrm>
          <a:prstGeom prst="rect">
            <a:avLst/>
          </a:prstGeom>
        </p:spPr>
      </p:pic>
      <p:graphicFrame>
        <p:nvGraphicFramePr>
          <p:cNvPr id="5" name="Content Placeholder 4">
            <a:extLst>
              <a:ext uri="{FF2B5EF4-FFF2-40B4-BE49-F238E27FC236}">
                <a16:creationId xmlns:a16="http://schemas.microsoft.com/office/drawing/2014/main" id="{3B81163B-36FB-43E3-AEF3-9657AB2E380E}"/>
              </a:ext>
            </a:extLst>
          </p:cNvPr>
          <p:cNvGraphicFramePr>
            <a:graphicFrameLocks noGrp="1"/>
          </p:cNvGraphicFramePr>
          <p:nvPr>
            <p:ph idx="1"/>
            <p:extLst>
              <p:ext uri="{D42A27DB-BD31-4B8C-83A1-F6EECF244321}">
                <p14:modId xmlns:p14="http://schemas.microsoft.com/office/powerpoint/2010/main" val="4004684125"/>
              </p:ext>
            </p:extLst>
          </p:nvPr>
        </p:nvGraphicFramePr>
        <p:xfrm>
          <a:off x="5526156" y="2055813"/>
          <a:ext cx="5827644" cy="41211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15416D92-FC72-4616-A0EE-A643CEFFCC79}"/>
              </a:ext>
            </a:extLst>
          </p:cNvPr>
          <p:cNvSpPr/>
          <p:nvPr/>
        </p:nvSpPr>
        <p:spPr>
          <a:xfrm>
            <a:off x="0" y="772160"/>
            <a:ext cx="12192000" cy="914400"/>
          </a:xfrm>
          <a:prstGeom prst="rect">
            <a:avLst/>
          </a:prstGeom>
          <a:solidFill>
            <a:srgbClr val="37BD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accent1">
                    <a:lumMod val="50000"/>
                  </a:schemeClr>
                </a:solidFill>
                <a:effectLst>
                  <a:outerShdw blurRad="38100" dist="38100" dir="2700000" algn="tl">
                    <a:srgbClr val="000000">
                      <a:alpha val="43137"/>
                    </a:srgbClr>
                  </a:outerShdw>
                </a:effectLst>
                <a:latin typeface="+mj-lt"/>
              </a:rPr>
              <a:t>After care</a:t>
            </a:r>
            <a:endParaRPr lang="en-US" sz="4000" dirty="0">
              <a:solidFill>
                <a:schemeClr val="accent1">
                  <a:lumMod val="50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33058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C4028FD-8BAA-4A19-BFDE-594D991B75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1952CBB-7846-4D6D-A841-66A8361FF7FF}"/>
              </a:ext>
            </a:extLst>
          </p:cNvPr>
          <p:cNvSpPr/>
          <p:nvPr/>
        </p:nvSpPr>
        <p:spPr>
          <a:xfrm>
            <a:off x="0" y="556995"/>
            <a:ext cx="12263120" cy="1133693"/>
          </a:xfrm>
          <a:prstGeom prst="rect">
            <a:avLst/>
          </a:prstGeom>
          <a:solidFill>
            <a:srgbClr val="37BDAC"/>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5200" kern="1200" dirty="0">
                <a:solidFill>
                  <a:schemeClr val="accent1">
                    <a:lumMod val="50000"/>
                  </a:schemeClr>
                </a:solidFill>
                <a:effectLst>
                  <a:outerShdw blurRad="38100" dist="38100" dir="2700000" algn="tl">
                    <a:srgbClr val="000000">
                      <a:alpha val="43137"/>
                    </a:srgbClr>
                  </a:outerShdw>
                </a:effectLst>
                <a:latin typeface="+mj-lt"/>
                <a:ea typeface="+mj-ea"/>
                <a:cs typeface="+mj-cs"/>
              </a:rPr>
              <a:t>     </a:t>
            </a:r>
            <a:r>
              <a:rPr lang="en-US" sz="4000" kern="1200" dirty="0">
                <a:solidFill>
                  <a:schemeClr val="accent1">
                    <a:lumMod val="50000"/>
                  </a:schemeClr>
                </a:solidFill>
                <a:effectLst>
                  <a:outerShdw blurRad="38100" dist="38100" dir="2700000" algn="tl">
                    <a:srgbClr val="000000">
                      <a:alpha val="43137"/>
                    </a:srgbClr>
                  </a:outerShdw>
                </a:effectLst>
                <a:latin typeface="+mj-lt"/>
                <a:ea typeface="+mj-ea"/>
                <a:cs typeface="+mj-cs"/>
              </a:rPr>
              <a:t>Results 2021 – The new concept</a:t>
            </a:r>
          </a:p>
        </p:txBody>
      </p:sp>
      <p:graphicFrame>
        <p:nvGraphicFramePr>
          <p:cNvPr id="5" name="Content Placeholder 2">
            <a:extLst>
              <a:ext uri="{FF2B5EF4-FFF2-40B4-BE49-F238E27FC236}">
                <a16:creationId xmlns:a16="http://schemas.microsoft.com/office/drawing/2014/main" id="{4697CFB3-C462-43E9-8DF9-1CD74B50765A}"/>
              </a:ext>
            </a:extLst>
          </p:cNvPr>
          <p:cNvGraphicFramePr>
            <a:graphicFrameLocks noGrp="1"/>
          </p:cNvGraphicFramePr>
          <p:nvPr>
            <p:ph idx="1"/>
            <p:extLst>
              <p:ext uri="{D42A27DB-BD31-4B8C-83A1-F6EECF244321}">
                <p14:modId xmlns:p14="http://schemas.microsoft.com/office/powerpoint/2010/main" val="23307565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1247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C4028FD-8BAA-4A19-BFDE-594D991B75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1952CBB-7846-4D6D-A841-66A8361FF7FF}"/>
              </a:ext>
            </a:extLst>
          </p:cNvPr>
          <p:cNvSpPr/>
          <p:nvPr/>
        </p:nvSpPr>
        <p:spPr>
          <a:xfrm>
            <a:off x="0" y="556995"/>
            <a:ext cx="12263120" cy="1133693"/>
          </a:xfrm>
          <a:prstGeom prst="rect">
            <a:avLst/>
          </a:prstGeom>
          <a:solidFill>
            <a:srgbClr val="37BDAC"/>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5200" kern="1200" dirty="0">
                <a:solidFill>
                  <a:schemeClr val="accent1">
                    <a:lumMod val="50000"/>
                  </a:schemeClr>
                </a:solidFill>
                <a:effectLst>
                  <a:outerShdw blurRad="38100" dist="38100" dir="2700000" algn="tl">
                    <a:srgbClr val="000000">
                      <a:alpha val="43137"/>
                    </a:srgbClr>
                  </a:outerShdw>
                </a:effectLst>
                <a:latin typeface="+mj-lt"/>
                <a:ea typeface="+mj-ea"/>
                <a:cs typeface="+mj-cs"/>
              </a:rPr>
              <a:t>      </a:t>
            </a:r>
            <a:r>
              <a:rPr lang="en-US" sz="4000" kern="1200" dirty="0">
                <a:solidFill>
                  <a:schemeClr val="accent1">
                    <a:lumMod val="50000"/>
                  </a:schemeClr>
                </a:solidFill>
                <a:effectLst>
                  <a:outerShdw blurRad="38100" dist="38100" dir="2700000" algn="tl">
                    <a:srgbClr val="000000">
                      <a:alpha val="43137"/>
                    </a:srgbClr>
                  </a:outerShdw>
                </a:effectLst>
                <a:latin typeface="+mj-lt"/>
                <a:ea typeface="+mj-ea"/>
                <a:cs typeface="+mj-cs"/>
              </a:rPr>
              <a:t>Targets 2024 </a:t>
            </a:r>
          </a:p>
        </p:txBody>
      </p:sp>
      <p:graphicFrame>
        <p:nvGraphicFramePr>
          <p:cNvPr id="5" name="Content Placeholder 2">
            <a:extLst>
              <a:ext uri="{FF2B5EF4-FFF2-40B4-BE49-F238E27FC236}">
                <a16:creationId xmlns:a16="http://schemas.microsoft.com/office/drawing/2014/main" id="{4697CFB3-C462-43E9-8DF9-1CD74B50765A}"/>
              </a:ext>
            </a:extLst>
          </p:cNvPr>
          <p:cNvGraphicFramePr>
            <a:graphicFrameLocks noGrp="1"/>
          </p:cNvGraphicFramePr>
          <p:nvPr>
            <p:ph idx="1"/>
            <p:extLst>
              <p:ext uri="{D42A27DB-BD31-4B8C-83A1-F6EECF244321}">
                <p14:modId xmlns:p14="http://schemas.microsoft.com/office/powerpoint/2010/main" val="16368112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535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532A4A8-4A8C-4667-994B-02238D043B88}"/>
              </a:ext>
            </a:extLst>
          </p:cNvPr>
          <p:cNvPicPr>
            <a:picLocks noChangeAspect="1"/>
          </p:cNvPicPr>
          <p:nvPr/>
        </p:nvPicPr>
        <p:blipFill rotWithShape="1">
          <a:blip r:embed="rId2"/>
          <a:srcRect l="13286"/>
          <a:stretch/>
        </p:blipFill>
        <p:spPr>
          <a:xfrm>
            <a:off x="1" y="10"/>
            <a:ext cx="9669642" cy="6857990"/>
          </a:xfrm>
          <a:prstGeom prst="rect">
            <a:avLst/>
          </a:prstGeom>
        </p:spPr>
      </p:pic>
      <p:sp>
        <p:nvSpPr>
          <p:cNvPr id="45" name="Rectangle 44">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31610" y="365125"/>
            <a:ext cx="3822189" cy="1899912"/>
          </a:xfrm>
        </p:spPr>
        <p:txBody>
          <a:bodyPr>
            <a:normAutofit/>
          </a:bodyPr>
          <a:lstStyle/>
          <a:p>
            <a:r>
              <a:rPr lang="en-US" sz="4000" b="1">
                <a:effectLst>
                  <a:outerShdw blurRad="38100" dist="38100" dir="2700000" algn="tl">
                    <a:srgbClr val="000000">
                      <a:alpha val="43137"/>
                    </a:srgbClr>
                  </a:outerShdw>
                </a:effectLst>
              </a:rPr>
              <a:t>WHO WE ARE </a:t>
            </a:r>
            <a:endParaRPr lang="mk-MK" sz="4000" b="1">
              <a:effectLst>
                <a:outerShdw blurRad="38100" dist="38100" dir="2700000" algn="tl">
                  <a:srgbClr val="000000">
                    <a:alpha val="43137"/>
                  </a:srgbClr>
                </a:outerShdw>
              </a:effectLst>
            </a:endParaRPr>
          </a:p>
        </p:txBody>
      </p:sp>
      <p:graphicFrame>
        <p:nvGraphicFramePr>
          <p:cNvPr id="13" name="Content Placeholder 2">
            <a:extLst>
              <a:ext uri="{FF2B5EF4-FFF2-40B4-BE49-F238E27FC236}">
                <a16:creationId xmlns:a16="http://schemas.microsoft.com/office/drawing/2014/main" id="{A8086962-E61D-47C4-8AF3-88AD1A84FADB}"/>
              </a:ext>
            </a:extLst>
          </p:cNvPr>
          <p:cNvGraphicFramePr>
            <a:graphicFrameLocks noGrp="1"/>
          </p:cNvGraphicFramePr>
          <p:nvPr>
            <p:ph idx="1"/>
            <p:extLst>
              <p:ext uri="{D42A27DB-BD31-4B8C-83A1-F6EECF244321}">
                <p14:modId xmlns:p14="http://schemas.microsoft.com/office/powerpoint/2010/main" val="2922114672"/>
              </p:ext>
            </p:extLst>
          </p:nvPr>
        </p:nvGraphicFramePr>
        <p:xfrm>
          <a:off x="7531610" y="2434201"/>
          <a:ext cx="3822189" cy="3742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1244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2C4BFA1-2075-4901-9E24-E41D1FDD51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5"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6" name="Oval 15">
              <a:extLst>
                <a:ext uri="{FF2B5EF4-FFF2-40B4-BE49-F238E27FC236}">
                  <a16:creationId xmlns:a16="http://schemas.microsoft.com/office/drawing/2014/main" id="{F0307F65-8304-4FA8-A841-D4D7625411BE}"/>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7"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9" name="Rectangle 18">
            <a:extLst>
              <a:ext uri="{FF2B5EF4-FFF2-40B4-BE49-F238E27FC236}">
                <a16:creationId xmlns:a16="http://schemas.microsoft.com/office/drawing/2014/main" id="{053FB2EE-284F-4C87-AB3D-BBF87A9FAB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4EC11A87-836E-45F2-8AF7-BDE68D8F8D45}"/>
              </a:ext>
            </a:extLst>
          </p:cNvPr>
          <p:cNvSpPr txBox="1"/>
          <p:nvPr/>
        </p:nvSpPr>
        <p:spPr>
          <a:xfrm>
            <a:off x="1524000" y="2776538"/>
            <a:ext cx="9144000" cy="1381188"/>
          </a:xfrm>
          <a:prstGeom prst="rect">
            <a:avLst/>
          </a:prstGeom>
        </p:spPr>
        <p:txBody>
          <a:bodyPr vert="horz" lIns="91440" tIns="45720" rIns="91440" bIns="45720" rtlCol="0" anchor="ctr">
            <a:normAutofit fontScale="77500" lnSpcReduction="20000"/>
          </a:bodyPr>
          <a:lstStyle/>
          <a:p>
            <a:pPr algn="ctr">
              <a:lnSpc>
                <a:spcPct val="90000"/>
              </a:lnSpc>
              <a:spcBef>
                <a:spcPct val="0"/>
              </a:spcBef>
              <a:spcAft>
                <a:spcPts val="600"/>
              </a:spcAft>
            </a:pPr>
            <a:endParaRPr lang="en-US" sz="4000" b="1" dirty="0">
              <a:solidFill>
                <a:schemeClr val="bg2"/>
              </a:solidFill>
              <a:latin typeface="+mj-lt"/>
              <a:ea typeface="+mj-ea"/>
              <a:cs typeface="+mj-cs"/>
            </a:endParaRPr>
          </a:p>
          <a:p>
            <a:pPr algn="ctr">
              <a:lnSpc>
                <a:spcPct val="90000"/>
              </a:lnSpc>
              <a:spcBef>
                <a:spcPct val="0"/>
              </a:spcBef>
              <a:spcAft>
                <a:spcPts val="600"/>
              </a:spcAft>
            </a:pPr>
            <a:r>
              <a:rPr lang="en-US" sz="4000" b="1" dirty="0">
                <a:solidFill>
                  <a:schemeClr val="bg2"/>
                </a:solidFill>
                <a:latin typeface="+mj-lt"/>
                <a:ea typeface="+mj-ea"/>
                <a:cs typeface="+mj-cs"/>
              </a:rPr>
              <a:t>FDY DATA ANALYSIS</a:t>
            </a:r>
          </a:p>
          <a:p>
            <a:pPr algn="ctr">
              <a:lnSpc>
                <a:spcPct val="90000"/>
              </a:lnSpc>
              <a:spcBef>
                <a:spcPct val="0"/>
              </a:spcBef>
              <a:spcAft>
                <a:spcPts val="600"/>
              </a:spcAft>
            </a:pPr>
            <a:r>
              <a:rPr lang="en-US" sz="4000" b="1" kern="1200" dirty="0">
                <a:solidFill>
                  <a:schemeClr val="bg2"/>
                </a:solidFill>
                <a:latin typeface="+mj-lt"/>
                <a:ea typeface="+mj-ea"/>
                <a:cs typeface="+mj-cs"/>
              </a:rPr>
              <a:t>2010</a:t>
            </a:r>
            <a:r>
              <a:rPr lang="en-US" sz="4000" b="1" dirty="0">
                <a:solidFill>
                  <a:schemeClr val="bg2"/>
                </a:solidFill>
                <a:latin typeface="+mj-lt"/>
                <a:ea typeface="+mj-ea"/>
                <a:cs typeface="+mj-cs"/>
              </a:rPr>
              <a:t> – 2020</a:t>
            </a:r>
          </a:p>
          <a:p>
            <a:pPr algn="ctr">
              <a:lnSpc>
                <a:spcPct val="90000"/>
              </a:lnSpc>
              <a:spcBef>
                <a:spcPct val="0"/>
              </a:spcBef>
              <a:spcAft>
                <a:spcPts val="600"/>
              </a:spcAft>
            </a:pPr>
            <a:endParaRPr lang="en-US" sz="4000" b="1" kern="1200" dirty="0">
              <a:solidFill>
                <a:schemeClr val="bg2"/>
              </a:solidFill>
              <a:latin typeface="+mj-lt"/>
              <a:ea typeface="+mj-ea"/>
              <a:cs typeface="+mj-cs"/>
            </a:endParaRPr>
          </a:p>
        </p:txBody>
      </p:sp>
    </p:spTree>
    <p:extLst>
      <p:ext uri="{BB962C8B-B14F-4D97-AF65-F5344CB8AC3E}">
        <p14:creationId xmlns:p14="http://schemas.microsoft.com/office/powerpoint/2010/main" val="132023199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0829632-667D-4C6F-8CA7-5AE21ABCA7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E581B04-251D-411D-8473-F8E63FED36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flip="none" rotWithShape="1">
            <a:gsLst>
              <a:gs pos="0">
                <a:schemeClr val="accent1">
                  <a:lumMod val="40000"/>
                  <a:lumOff val="60000"/>
                </a:schemeClr>
              </a:gs>
              <a:gs pos="29000">
                <a:srgbClr val="002060">
                  <a:alpha val="69000"/>
                </a:srgbClr>
              </a:gs>
              <a:gs pos="100000">
                <a:srgbClr val="002060"/>
              </a:gs>
            </a:gsLst>
            <a:lin ang="16200000" scaled="1"/>
            <a:tileRect/>
          </a:gradFill>
        </p:spPr>
      </p:pic>
      <p:sp>
        <p:nvSpPr>
          <p:cNvPr id="5" name="object 2">
            <a:extLst>
              <a:ext uri="{FF2B5EF4-FFF2-40B4-BE49-F238E27FC236}">
                <a16:creationId xmlns:a16="http://schemas.microsoft.com/office/drawing/2014/main" id="{F23EC9F6-E865-423B-B1A4-F89FAEE1DF37}"/>
              </a:ext>
            </a:extLst>
          </p:cNvPr>
          <p:cNvSpPr/>
          <p:nvPr/>
        </p:nvSpPr>
        <p:spPr>
          <a:xfrm>
            <a:off x="0" y="462999"/>
            <a:ext cx="242570" cy="588645"/>
          </a:xfrm>
          <a:custGeom>
            <a:avLst/>
            <a:gdLst/>
            <a:ahLst/>
            <a:cxnLst/>
            <a:rect l="l" t="t" r="r" b="b"/>
            <a:pathLst>
              <a:path w="242570" h="588644">
                <a:moveTo>
                  <a:pt x="0" y="588263"/>
                </a:moveTo>
                <a:lnTo>
                  <a:pt x="242315" y="588263"/>
                </a:lnTo>
                <a:lnTo>
                  <a:pt x="242315" y="0"/>
                </a:lnTo>
                <a:lnTo>
                  <a:pt x="0" y="0"/>
                </a:lnTo>
                <a:lnTo>
                  <a:pt x="0" y="588263"/>
                </a:lnTo>
                <a:close/>
              </a:path>
            </a:pathLst>
          </a:custGeom>
          <a:solidFill>
            <a:srgbClr val="20BABA"/>
          </a:solidFill>
        </p:spPr>
        <p:txBody>
          <a:bodyPr wrap="square" lIns="0" tIns="0" rIns="0" bIns="0" rtlCol="0"/>
          <a:lstStyle/>
          <a:p>
            <a:endParaRPr/>
          </a:p>
        </p:txBody>
      </p:sp>
      <p:sp>
        <p:nvSpPr>
          <p:cNvPr id="10" name="Rectangle 9">
            <a:extLst>
              <a:ext uri="{FF2B5EF4-FFF2-40B4-BE49-F238E27FC236}">
                <a16:creationId xmlns:a16="http://schemas.microsoft.com/office/drawing/2014/main" id="{1817D5E2-15C3-40E3-8903-40A4AB88913C}"/>
              </a:ext>
            </a:extLst>
          </p:cNvPr>
          <p:cNvSpPr/>
          <p:nvPr/>
        </p:nvSpPr>
        <p:spPr>
          <a:xfrm>
            <a:off x="592020" y="1447926"/>
            <a:ext cx="10143761" cy="5253318"/>
          </a:xfrm>
          <a:prstGeom prst="rect">
            <a:avLst/>
          </a:prstGeom>
          <a:gradFill flip="none" rotWithShape="1">
            <a:gsLst>
              <a:gs pos="0">
                <a:schemeClr val="bg1">
                  <a:lumMod val="85000"/>
                </a:schemeClr>
              </a:gs>
              <a:gs pos="100000">
                <a:srgbClr val="002060">
                  <a:alpha val="7000"/>
                </a:srgbClr>
              </a:gs>
              <a:gs pos="75000">
                <a:srgbClr val="002060">
                  <a:alpha val="11000"/>
                  <a:lumMod val="100000"/>
                </a:srgb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D34CCAFC-5DCA-4B81-95E8-BF1B7F584B77}"/>
              </a:ext>
            </a:extLst>
          </p:cNvPr>
          <p:cNvSpPr txBox="1"/>
          <p:nvPr/>
        </p:nvSpPr>
        <p:spPr>
          <a:xfrm>
            <a:off x="796065" y="1640039"/>
            <a:ext cx="9735670" cy="4524315"/>
          </a:xfrm>
          <a:prstGeom prst="rect">
            <a:avLst/>
          </a:prstGeom>
          <a:noFill/>
        </p:spPr>
        <p:txBody>
          <a:bodyPr wrap="square">
            <a:spAutoFit/>
          </a:bodyPr>
          <a:lstStyle/>
          <a:p>
            <a:endParaRPr lang="en-US" dirty="0"/>
          </a:p>
          <a:p>
            <a:endParaRPr lang="en-US" dirty="0"/>
          </a:p>
          <a:p>
            <a:endParaRPr lang="en-US" dirty="0"/>
          </a:p>
          <a:p>
            <a:endParaRPr lang="en-US" dirty="0"/>
          </a:p>
          <a:p>
            <a:r>
              <a:rPr lang="en-US" dirty="0">
                <a:latin typeface="+mj-lt"/>
              </a:rPr>
              <a:t>10-year analysis of the operations of companies in the TIDZ (2010 - 2020)</a:t>
            </a:r>
          </a:p>
          <a:p>
            <a:endParaRPr lang="en-US" dirty="0"/>
          </a:p>
          <a:p>
            <a:endParaRPr lang="mk-MK" dirty="0"/>
          </a:p>
          <a:p>
            <a:r>
              <a:rPr lang="en-US" dirty="0">
                <a:latin typeface="+mj-lt"/>
              </a:rPr>
              <a:t>Aiming to make an insight into the economic performance of the companies from DTIDZ, several indicators were analyzed in accordance with the available data from the annual accounts reports of the of DTIDZ clients (a total of 34 entities). </a:t>
            </a:r>
          </a:p>
          <a:p>
            <a:endParaRPr lang="en-US" dirty="0"/>
          </a:p>
          <a:p>
            <a:endParaRPr lang="en-US" dirty="0"/>
          </a:p>
          <a:p>
            <a:r>
              <a:rPr lang="en-US" dirty="0">
                <a:latin typeface="+mj-lt"/>
              </a:rPr>
              <a:t>The official documents were provided by the Central Registry of the Republic of Northern Macedonia, after which a database was created which was used to select the necessary indicators and to determine their dynamics through the analyzed period 2010 - 2020. </a:t>
            </a:r>
          </a:p>
          <a:p>
            <a:r>
              <a:rPr lang="en-US" dirty="0">
                <a:latin typeface="+mj-lt"/>
              </a:rPr>
              <a:t> </a:t>
            </a:r>
            <a:endParaRPr lang="ru-RU" sz="1400" dirty="0">
              <a:solidFill>
                <a:srgbClr val="002060"/>
              </a:solidFill>
              <a:latin typeface="+mj-lt"/>
            </a:endParaRPr>
          </a:p>
        </p:txBody>
      </p:sp>
      <p:cxnSp>
        <p:nvCxnSpPr>
          <p:cNvPr id="6" name="Straight Connector 5">
            <a:extLst>
              <a:ext uri="{FF2B5EF4-FFF2-40B4-BE49-F238E27FC236}">
                <a16:creationId xmlns:a16="http://schemas.microsoft.com/office/drawing/2014/main" id="{94E460A7-A604-43DC-A2A9-8FC9E64A4A80}"/>
              </a:ext>
            </a:extLst>
          </p:cNvPr>
          <p:cNvCxnSpPr>
            <a:cxnSpLocks/>
          </p:cNvCxnSpPr>
          <p:nvPr/>
        </p:nvCxnSpPr>
        <p:spPr>
          <a:xfrm>
            <a:off x="464720" y="1597435"/>
            <a:ext cx="10143761" cy="0"/>
          </a:xfrm>
          <a:prstGeom prst="line">
            <a:avLst/>
          </a:prstGeom>
          <a:ln w="76200" cmpd="thickThi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337DF45-3656-43ED-B80A-D1C619E51291}"/>
              </a:ext>
            </a:extLst>
          </p:cNvPr>
          <p:cNvCxnSpPr>
            <a:cxnSpLocks/>
          </p:cNvCxnSpPr>
          <p:nvPr/>
        </p:nvCxnSpPr>
        <p:spPr>
          <a:xfrm>
            <a:off x="592020" y="6698682"/>
            <a:ext cx="10143761" cy="0"/>
          </a:xfrm>
          <a:prstGeom prst="line">
            <a:avLst/>
          </a:prstGeom>
          <a:ln w="76200" cmpd="sng">
            <a:solidFill>
              <a:srgbClr val="20BAB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58E19BC-180E-4189-A0A0-E4D2A24D351C}"/>
              </a:ext>
            </a:extLst>
          </p:cNvPr>
          <p:cNvCxnSpPr/>
          <p:nvPr/>
        </p:nvCxnSpPr>
        <p:spPr>
          <a:xfrm>
            <a:off x="3313955" y="4642223"/>
            <a:ext cx="2592593" cy="0"/>
          </a:xfrm>
          <a:prstGeom prst="line">
            <a:avLst/>
          </a:prstGeom>
          <a:ln w="34925">
            <a:solidFill>
              <a:srgbClr val="20BAB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EADAB2C-88AA-47C2-93F3-9DFBD769BA36}"/>
              </a:ext>
            </a:extLst>
          </p:cNvPr>
          <p:cNvCxnSpPr/>
          <p:nvPr/>
        </p:nvCxnSpPr>
        <p:spPr>
          <a:xfrm>
            <a:off x="4799703" y="6141720"/>
            <a:ext cx="2592593" cy="0"/>
          </a:xfrm>
          <a:prstGeom prst="line">
            <a:avLst/>
          </a:prstGeom>
          <a:ln w="34925">
            <a:solidFill>
              <a:srgbClr val="20BAB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838D9F-5B62-49EB-A204-11BFABAD03DC}"/>
              </a:ext>
            </a:extLst>
          </p:cNvPr>
          <p:cNvCxnSpPr/>
          <p:nvPr/>
        </p:nvCxnSpPr>
        <p:spPr>
          <a:xfrm>
            <a:off x="5170246" y="3179183"/>
            <a:ext cx="2592593" cy="0"/>
          </a:xfrm>
          <a:prstGeom prst="line">
            <a:avLst/>
          </a:prstGeom>
          <a:ln w="34925">
            <a:solidFill>
              <a:srgbClr val="20BAB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9ACBAC4-C1B6-4536-A51D-5C5FC8001713}"/>
              </a:ext>
            </a:extLst>
          </p:cNvPr>
          <p:cNvCxnSpPr/>
          <p:nvPr/>
        </p:nvCxnSpPr>
        <p:spPr>
          <a:xfrm>
            <a:off x="1145092" y="3429000"/>
            <a:ext cx="2592593" cy="0"/>
          </a:xfrm>
          <a:prstGeom prst="line">
            <a:avLst/>
          </a:prstGeom>
          <a:ln w="34925">
            <a:solidFill>
              <a:srgbClr val="20BABA"/>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BFA43DA-3CBB-4183-A7BD-8D571056E340}"/>
              </a:ext>
            </a:extLst>
          </p:cNvPr>
          <p:cNvSpPr txBox="1"/>
          <p:nvPr/>
        </p:nvSpPr>
        <p:spPr>
          <a:xfrm>
            <a:off x="796065" y="601405"/>
            <a:ext cx="8604531" cy="707886"/>
          </a:xfrm>
          <a:prstGeom prst="rect">
            <a:avLst/>
          </a:prstGeom>
          <a:noFill/>
        </p:spPr>
        <p:txBody>
          <a:bodyPr wrap="square">
            <a:spAutoFit/>
          </a:bodyPr>
          <a:lstStyle/>
          <a:p>
            <a:r>
              <a:rPr lang="en-US" sz="4000" b="1" dirty="0">
                <a:solidFill>
                  <a:srgbClr val="002060"/>
                </a:solidFill>
                <a:latin typeface="+mj-lt"/>
                <a:ea typeface="Open Sans Light" panose="020B0306030504020204" pitchFamily="34" charset="0"/>
                <a:cs typeface="Open Sans Light" panose="020B0306030504020204" pitchFamily="34" charset="0"/>
              </a:rPr>
              <a:t>The Analysis</a:t>
            </a:r>
            <a:endParaRPr lang="ru-RU" sz="4000" b="1" dirty="0">
              <a:solidFill>
                <a:srgbClr val="002060"/>
              </a:solidFill>
              <a:latin typeface="+mj-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70036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repeatCount="indefinite"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anim calcmode="lin" valueType="num">
                                      <p:cBhvr>
                                        <p:cTn id="8" dur="5000" fill="hold"/>
                                        <p:tgtEl>
                                          <p:spTgt spid="7"/>
                                        </p:tgtEl>
                                        <p:attrNameLst>
                                          <p:attrName>ppt_x</p:attrName>
                                        </p:attrNameLst>
                                      </p:cBhvr>
                                      <p:tavLst>
                                        <p:tav tm="0">
                                          <p:val>
                                            <p:strVal val="#ppt_x"/>
                                          </p:val>
                                        </p:tav>
                                        <p:tav tm="100000">
                                          <p:val>
                                            <p:strVal val="#ppt_x"/>
                                          </p:val>
                                        </p:tav>
                                      </p:tavLst>
                                    </p:anim>
                                    <p:anim calcmode="lin" valueType="num">
                                      <p:cBhvr>
                                        <p:cTn id="9" dur="5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47"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childTnLst>
                                </p:cTn>
                              </p:par>
                            </p:childTnLst>
                          </p:cTn>
                        </p:par>
                        <p:par>
                          <p:cTn id="38" fill="hold">
                            <p:stCondLst>
                              <p:cond delay="0"/>
                            </p:stCondLst>
                            <p:childTnLst>
                              <p:par>
                                <p:cTn id="39" presetID="42"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par>
                          <p:cTn id="50" fill="hold">
                            <p:stCondLst>
                              <p:cond delay="2000"/>
                            </p:stCondLst>
                            <p:childTnLst>
                              <p:par>
                                <p:cTn id="51" presetID="42"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42" presetClass="entr" presetSubtype="0"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B28325F5-53B8-2376-7EA2-23BD6CD22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191696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9E0BE58-169C-0DC1-C391-8882CD452BD8}"/>
              </a:ext>
            </a:extLst>
          </p:cNvPr>
          <p:cNvPicPr>
            <a:picLocks noChangeAspect="1"/>
          </p:cNvPicPr>
          <p:nvPr/>
        </p:nvPicPr>
        <p:blipFill rotWithShape="1">
          <a:blip r:embed="rId2"/>
          <a:srcRect r="27827"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graphicFrame>
        <p:nvGraphicFramePr>
          <p:cNvPr id="4" name="TextBox 1">
            <a:extLst>
              <a:ext uri="{FF2B5EF4-FFF2-40B4-BE49-F238E27FC236}">
                <a16:creationId xmlns:a16="http://schemas.microsoft.com/office/drawing/2014/main" id="{4AB1D4F2-D381-457D-A89E-BA2418CB1CEB}"/>
              </a:ext>
            </a:extLst>
          </p:cNvPr>
          <p:cNvGraphicFramePr/>
          <p:nvPr>
            <p:extLst>
              <p:ext uri="{D42A27DB-BD31-4B8C-83A1-F6EECF244321}">
                <p14:modId xmlns:p14="http://schemas.microsoft.com/office/powerpoint/2010/main" val="1890937928"/>
              </p:ext>
            </p:extLst>
          </p:nvPr>
        </p:nvGraphicFramePr>
        <p:xfrm>
          <a:off x="762000" y="2279018"/>
          <a:ext cx="5314543" cy="337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454435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83564" y="348865"/>
            <a:ext cx="9718111" cy="1576446"/>
          </a:xfrm>
        </p:spPr>
        <p:txBody>
          <a:bodyPr anchor="ctr">
            <a:normAutofit/>
          </a:bodyPr>
          <a:lstStyle/>
          <a:p>
            <a:r>
              <a:rPr lang="en-US" sz="4000" b="1" dirty="0">
                <a:solidFill>
                  <a:srgbClr val="FFFFFF"/>
                </a:solidFill>
                <a:effectLst>
                  <a:outerShdw blurRad="38100" dist="38100" dir="2700000" algn="tl">
                    <a:srgbClr val="000000">
                      <a:alpha val="43137"/>
                    </a:srgbClr>
                  </a:outerShdw>
                </a:effectLst>
              </a:rPr>
              <a:t>CURRENT PORTFOLIO</a:t>
            </a:r>
            <a:endParaRPr lang="mk-MK" sz="4000" b="1" dirty="0">
              <a:solidFill>
                <a:srgbClr val="FFFFFF"/>
              </a:solidFill>
              <a:effectLst>
                <a:outerShdw blurRad="38100" dist="38100" dir="2700000" algn="tl">
                  <a:srgbClr val="000000">
                    <a:alpha val="43137"/>
                  </a:srgbClr>
                </a:outerShdw>
              </a:effectLst>
            </a:endParaRPr>
          </a:p>
        </p:txBody>
      </p:sp>
      <p:graphicFrame>
        <p:nvGraphicFramePr>
          <p:cNvPr id="5" name="Content Placeholder 2">
            <a:extLst>
              <a:ext uri="{FF2B5EF4-FFF2-40B4-BE49-F238E27FC236}">
                <a16:creationId xmlns:a16="http://schemas.microsoft.com/office/drawing/2014/main" id="{E72294C5-1A51-4F7B-8F67-482E99551959}"/>
              </a:ext>
            </a:extLst>
          </p:cNvPr>
          <p:cNvGraphicFramePr>
            <a:graphicFrameLocks noGrp="1"/>
          </p:cNvGraphicFramePr>
          <p:nvPr>
            <p:ph idx="1"/>
            <p:extLst>
              <p:ext uri="{D42A27DB-BD31-4B8C-83A1-F6EECF244321}">
                <p14:modId xmlns:p14="http://schemas.microsoft.com/office/powerpoint/2010/main" val="89397677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4091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80720" y="465069"/>
            <a:ext cx="10220961" cy="1460242"/>
          </a:xfrm>
        </p:spPr>
        <p:txBody>
          <a:bodyPr anchor="ctr">
            <a:normAutofit/>
          </a:bodyPr>
          <a:lstStyle/>
          <a:p>
            <a:r>
              <a:rPr lang="en-US" sz="4000" b="1" dirty="0">
                <a:solidFill>
                  <a:schemeClr val="bg1"/>
                </a:solidFill>
                <a:effectLst>
                  <a:outerShdw blurRad="38100" dist="38100" dir="2700000" algn="tl">
                    <a:srgbClr val="000000">
                      <a:alpha val="43137"/>
                    </a:srgbClr>
                  </a:outerShdw>
                </a:effectLst>
                <a:latin typeface="+mj-lt"/>
              </a:rPr>
              <a:t>DTIDZ - Highest eco</a:t>
            </a:r>
            <a:r>
              <a:rPr lang="en-US" sz="4000" b="1" dirty="0">
                <a:solidFill>
                  <a:schemeClr val="bg1"/>
                </a:solidFill>
                <a:effectLst>
                  <a:outerShdw blurRad="38100" dist="38100" dir="2700000" algn="tl">
                    <a:srgbClr val="000000">
                      <a:alpha val="43137"/>
                    </a:srgbClr>
                  </a:outerShdw>
                </a:effectLst>
              </a:rPr>
              <a:t>nomy activities </a:t>
            </a:r>
            <a:r>
              <a:rPr lang="en-US" sz="4000" b="1" dirty="0">
                <a:solidFill>
                  <a:schemeClr val="bg1"/>
                </a:solidFill>
                <a:effectLst>
                  <a:outerShdw blurRad="38100" dist="38100" dir="2700000" algn="tl">
                    <a:srgbClr val="000000">
                      <a:alpha val="43137"/>
                    </a:srgbClr>
                  </a:outerShdw>
                </a:effectLst>
                <a:latin typeface="+mj-lt"/>
              </a:rPr>
              <a:t>in four years</a:t>
            </a:r>
            <a:endParaRPr lang="mk-MK" sz="4000" b="1" dirty="0">
              <a:solidFill>
                <a:srgbClr val="FFFFFF"/>
              </a:solidFill>
              <a:effectLst>
                <a:outerShdw blurRad="38100" dist="38100" dir="2700000" algn="tl">
                  <a:srgbClr val="000000">
                    <a:alpha val="43137"/>
                  </a:srgbClr>
                </a:outerShdw>
              </a:effectLst>
            </a:endParaRPr>
          </a:p>
        </p:txBody>
      </p:sp>
      <p:sp>
        <p:nvSpPr>
          <p:cNvPr id="4" name="Content Placeholder 3">
            <a:extLst>
              <a:ext uri="{FF2B5EF4-FFF2-40B4-BE49-F238E27FC236}">
                <a16:creationId xmlns:a16="http://schemas.microsoft.com/office/drawing/2014/main" id="{F82D8619-2485-483C-80EB-EDEADB7087D5}"/>
              </a:ext>
            </a:extLst>
          </p:cNvPr>
          <p:cNvSpPr>
            <a:spLocks noGrp="1"/>
          </p:cNvSpPr>
          <p:nvPr>
            <p:ph idx="1"/>
          </p:nvPr>
        </p:nvSpPr>
        <p:spPr/>
        <p:txBody>
          <a:bodyPr/>
          <a:lstStyle/>
          <a:p>
            <a:pPr marL="0" indent="0">
              <a:spcAft>
                <a:spcPts val="600"/>
              </a:spcAft>
              <a:buNone/>
            </a:pPr>
            <a:endParaRPr lang="en-US" sz="2800" b="1" dirty="0">
              <a:solidFill>
                <a:schemeClr val="bg1"/>
              </a:solidFill>
              <a:effectLst>
                <a:outerShdw blurRad="38100" dist="38100" dir="2700000" algn="tl">
                  <a:srgbClr val="000000">
                    <a:alpha val="43137"/>
                  </a:srgbClr>
                </a:outerShdw>
              </a:effectLst>
              <a:latin typeface="+mj-lt"/>
            </a:endParaRPr>
          </a:p>
        </p:txBody>
      </p:sp>
      <p:sp>
        <p:nvSpPr>
          <p:cNvPr id="13" name="TextBox 12">
            <a:extLst>
              <a:ext uri="{FF2B5EF4-FFF2-40B4-BE49-F238E27FC236}">
                <a16:creationId xmlns:a16="http://schemas.microsoft.com/office/drawing/2014/main" id="{D694DAC5-EE3C-4400-B40C-792395CE6DE9}"/>
              </a:ext>
            </a:extLst>
          </p:cNvPr>
          <p:cNvSpPr txBox="1"/>
          <p:nvPr/>
        </p:nvSpPr>
        <p:spPr>
          <a:xfrm>
            <a:off x="9038897" y="3226676"/>
            <a:ext cx="2711669" cy="2163669"/>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dirty="0"/>
              <a:t>Highest economy activity in the zones in 2021.</a:t>
            </a:r>
          </a:p>
          <a:p>
            <a:pPr indent="-228600">
              <a:lnSpc>
                <a:spcPct val="90000"/>
              </a:lnSpc>
              <a:spcAft>
                <a:spcPts val="600"/>
              </a:spcAft>
              <a:buFont typeface="Arial" panose="020B0604020202020204" pitchFamily="34" charset="0"/>
              <a:buChar char="•"/>
            </a:pPr>
            <a:r>
              <a:rPr lang="en-US" dirty="0"/>
              <a:t>The export grew by 15% in comparison to the 2019 and 22% compared to 2018, making it the record-high in the last 4 years. </a:t>
            </a:r>
          </a:p>
        </p:txBody>
      </p:sp>
      <p:graphicFrame>
        <p:nvGraphicFramePr>
          <p:cNvPr id="15" name="Chart 14">
            <a:extLst>
              <a:ext uri="{FF2B5EF4-FFF2-40B4-BE49-F238E27FC236}">
                <a16:creationId xmlns:a16="http://schemas.microsoft.com/office/drawing/2014/main" id="{1AED4FD0-FAEE-40B6-B628-9E6B2743CC18}"/>
              </a:ext>
            </a:extLst>
          </p:cNvPr>
          <p:cNvGraphicFramePr>
            <a:graphicFrameLocks/>
          </p:cNvGraphicFramePr>
          <p:nvPr>
            <p:extLst>
              <p:ext uri="{D42A27DB-BD31-4B8C-83A1-F6EECF244321}">
                <p14:modId xmlns:p14="http://schemas.microsoft.com/office/powerpoint/2010/main" val="2812094077"/>
              </p:ext>
            </p:extLst>
          </p:nvPr>
        </p:nvGraphicFramePr>
        <p:xfrm>
          <a:off x="0" y="3058519"/>
          <a:ext cx="8554720" cy="25294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9489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1E5A9A7-95C6-4F4F-B00E-C82E07FE62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07DD2DE-F619-49DD-B5E7-03A290FF4E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5149191-5F60-4A28-AAFF-039F96B0F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F8260ED5-17F7-4158-B241-D51DD4CF1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2" descr="C:\Users\Edin\Desktop\nova mapa 2018 (so operativni Zoni).jpg">
            <a:extLst>
              <a:ext uri="{FF2B5EF4-FFF2-40B4-BE49-F238E27FC236}">
                <a16:creationId xmlns:a16="http://schemas.microsoft.com/office/drawing/2014/main" id="{875D943A-FE8F-4EB6-A422-720A392CDCC8}"/>
              </a:ext>
            </a:extLst>
          </p:cNvPr>
          <p:cNvPicPr>
            <a:picLocks noGrp="1" noChangeAspect="1" noChangeArrowheads="1"/>
          </p:cNvPicPr>
          <p:nvPr>
            <p:ph idx="1"/>
          </p:nvPr>
        </p:nvPicPr>
        <p:blipFill rotWithShape="1">
          <a:blip r:embed="rId2" cstate="print"/>
          <a:srcRect r="-1" b="2379"/>
          <a:stretch/>
        </p:blipFill>
        <p:spPr bwMode="auto">
          <a:xfrm>
            <a:off x="4502428" y="660392"/>
            <a:ext cx="7225748" cy="5537215"/>
          </a:xfrm>
          <a:prstGeom prst="rect">
            <a:avLst/>
          </a:prstGeom>
          <a:noFill/>
        </p:spPr>
      </p:pic>
      <p:sp>
        <p:nvSpPr>
          <p:cNvPr id="2" name="TextBox 1">
            <a:extLst>
              <a:ext uri="{FF2B5EF4-FFF2-40B4-BE49-F238E27FC236}">
                <a16:creationId xmlns:a16="http://schemas.microsoft.com/office/drawing/2014/main" id="{8658A6BA-9D88-404B-B032-C325A27DD7EB}"/>
              </a:ext>
            </a:extLst>
          </p:cNvPr>
          <p:cNvSpPr txBox="1"/>
          <p:nvPr/>
        </p:nvSpPr>
        <p:spPr>
          <a:xfrm>
            <a:off x="487680" y="873760"/>
            <a:ext cx="2623382" cy="707886"/>
          </a:xfrm>
          <a:prstGeom prst="rect">
            <a:avLst/>
          </a:prstGeom>
          <a:noFill/>
        </p:spPr>
        <p:txBody>
          <a:bodyPr wrap="square" rtlCol="0">
            <a:spAutoFit/>
          </a:bodyPr>
          <a:lstStyle/>
          <a:p>
            <a:pPr>
              <a:spcAft>
                <a:spcPts val="600"/>
              </a:spcAft>
            </a:pPr>
            <a:r>
              <a:rPr lang="en-US" sz="4000" b="1" dirty="0">
                <a:solidFill>
                  <a:schemeClr val="bg1"/>
                </a:solidFill>
                <a:effectLst>
                  <a:outerShdw blurRad="38100" dist="38100" dir="2700000" algn="tl">
                    <a:srgbClr val="000000">
                      <a:alpha val="43137"/>
                    </a:srgbClr>
                  </a:outerShdw>
                </a:effectLst>
                <a:latin typeface="+mj-lt"/>
              </a:rPr>
              <a:t>LOCATION </a:t>
            </a:r>
          </a:p>
        </p:txBody>
      </p:sp>
    </p:spTree>
    <p:extLst>
      <p:ext uri="{BB962C8B-B14F-4D97-AF65-F5344CB8AC3E}">
        <p14:creationId xmlns:p14="http://schemas.microsoft.com/office/powerpoint/2010/main" val="1407056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
          <p:cNvGrpSpPr>
            <a:grpSpLocks/>
          </p:cNvGrpSpPr>
          <p:nvPr/>
        </p:nvGrpSpPr>
        <p:grpSpPr bwMode="auto">
          <a:xfrm>
            <a:off x="7262129" y="987234"/>
            <a:ext cx="4743058" cy="2651868"/>
            <a:chOff x="4522122" y="1196975"/>
            <a:chExt cx="4442441" cy="1761281"/>
          </a:xfrm>
        </p:grpSpPr>
        <p:sp>
          <p:nvSpPr>
            <p:cNvPr id="7" name="Text Box 10"/>
            <p:cNvSpPr txBox="1">
              <a:spLocks noChangeArrowheads="1"/>
            </p:cNvSpPr>
            <p:nvPr/>
          </p:nvSpPr>
          <p:spPr bwMode="auto">
            <a:xfrm>
              <a:off x="4572177" y="1268683"/>
              <a:ext cx="4321001" cy="1439592"/>
            </a:xfrm>
            <a:prstGeom prst="rect">
              <a:avLst/>
            </a:prstGeom>
            <a:solidFill>
              <a:srgbClr val="FFFFFF"/>
            </a:solidFill>
            <a:ln w="9525" algn="ctr">
              <a:solidFill>
                <a:srgbClr val="B2B2B2"/>
              </a:solidFill>
              <a:miter lim="800000"/>
              <a:headEnd/>
              <a:tailEnd/>
            </a:ln>
          </p:spPr>
          <p:txBody>
            <a:bodyPr/>
            <a:lstStyle/>
            <a:p>
              <a:pPr marL="342900" marR="0" lvl="0" indent="-342900" algn="l" defTabSz="914400" rtl="0" eaLnBrk="1" fontAlgn="auto" latinLnBrk="0" hangingPunct="1">
                <a:lnSpc>
                  <a:spcPct val="100000"/>
                </a:lnSpc>
                <a:spcBef>
                  <a:spcPct val="20000"/>
                </a:spcBef>
                <a:spcAft>
                  <a:spcPct val="30000"/>
                </a:spcAft>
                <a:buClrTx/>
                <a:buSzTx/>
                <a:buFontTx/>
                <a:buNone/>
                <a:tabLst/>
                <a:defRPr/>
              </a:pPr>
              <a:endParaRPr kumimoji="0" lang="mk-MK" sz="1400" b="1" i="0" u="none" strike="noStrike" kern="0" cap="none" spc="0" normalizeH="0" baseline="0" noProof="0">
                <a:ln>
                  <a:noFill/>
                </a:ln>
                <a:solidFill>
                  <a:sysClr val="windowText" lastClr="000000"/>
                </a:solidFill>
                <a:effectLst/>
                <a:uLnTx/>
                <a:uFillTx/>
                <a:latin typeface="Calibri" panose="020F0502020204030204"/>
                <a:ea typeface="ＭＳ Ｐゴシック" charset="-128"/>
                <a:cs typeface="Arial" charset="0"/>
              </a:endParaRPr>
            </a:p>
          </p:txBody>
        </p:sp>
        <p:sp>
          <p:nvSpPr>
            <p:cNvPr id="8" name="Rectangle 11"/>
            <p:cNvSpPr>
              <a:spLocks noChangeArrowheads="1"/>
            </p:cNvSpPr>
            <p:nvPr/>
          </p:nvSpPr>
          <p:spPr bwMode="auto">
            <a:xfrm>
              <a:off x="4522122" y="1196975"/>
              <a:ext cx="4442441" cy="499597"/>
            </a:xfrm>
            <a:prstGeom prst="rect">
              <a:avLst/>
            </a:prstGeom>
            <a:solidFill>
              <a:schemeClr val="accent1">
                <a:lumMod val="75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marL="0" marR="0" lvl="0" indent="0" algn="l" defTabSz="914400" rtl="0" eaLnBrk="1" fontAlgn="auto" latinLnBrk="0" hangingPunct="1">
                <a:lnSpc>
                  <a:spcPct val="100000"/>
                </a:lnSpc>
                <a:spcBef>
                  <a:spcPct val="20000"/>
                </a:spcBef>
                <a:spcAft>
                  <a:spcPct val="30000"/>
                </a:spcAft>
                <a:buClrTx/>
                <a:buSzTx/>
                <a:buFontTx/>
                <a:buNone/>
                <a:tabLst/>
                <a:defRPr/>
              </a:pP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mn-cs"/>
                </a:rPr>
                <a:t>INFLATION</a:t>
              </a:r>
            </a:p>
          </p:txBody>
        </p:sp>
        <p:sp>
          <p:nvSpPr>
            <p:cNvPr id="9" name="TextBox 22"/>
            <p:cNvSpPr txBox="1">
              <a:spLocks noChangeArrowheads="1"/>
            </p:cNvSpPr>
            <p:nvPr/>
          </p:nvSpPr>
          <p:spPr bwMode="auto">
            <a:xfrm>
              <a:off x="4589259" y="1719502"/>
              <a:ext cx="4286836" cy="1238754"/>
            </a:xfrm>
            <a:prstGeom prst="rect">
              <a:avLst/>
            </a:prstGeom>
            <a:noFill/>
            <a:ln w="9525">
              <a:noFill/>
              <a:miter lim="800000"/>
              <a:headEnd/>
              <a:tailEnd/>
            </a:ln>
          </p:spPr>
          <p:txBody>
            <a:bodyPr>
              <a:spAutoFit/>
            </a:bodyPr>
            <a:lstStyle/>
            <a:p>
              <a:pPr marL="342900" marR="0" lvl="0" indent="-342900" algn="ctr" defTabSz="914400" rtl="0" eaLnBrk="1" fontAlgn="auto" latinLnBrk="0" hangingPunct="1">
                <a:lnSpc>
                  <a:spcPct val="100000"/>
                </a:lnSpc>
                <a:spcBef>
                  <a:spcPts val="0"/>
                </a:spcBef>
                <a:spcAft>
                  <a:spcPct val="3000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ＭＳ Ｐゴシック" charset="-128"/>
                  <a:cs typeface="+mn-cs"/>
                </a:rPr>
                <a:t>Low inflation: </a:t>
              </a:r>
              <a:r>
                <a:rPr kumimoji="0" lang="en-US" sz="1600" b="1" i="0" u="none" strike="noStrike" kern="0" cap="none" spc="0" normalizeH="0" baseline="0" noProof="0" dirty="0" err="1">
                  <a:ln>
                    <a:noFill/>
                  </a:ln>
                  <a:solidFill>
                    <a:sysClr val="windowText" lastClr="000000"/>
                  </a:solidFill>
                  <a:effectLst/>
                  <a:uLnTx/>
                  <a:uFillTx/>
                  <a:latin typeface="Calibri" panose="020F0502020204030204"/>
                  <a:ea typeface="ＭＳ Ｐゴシック" charset="-128"/>
                  <a:cs typeface="+mn-cs"/>
                </a:rPr>
                <a:t>avg</a:t>
              </a:r>
              <a:r>
                <a:rPr kumimoji="0" lang="mk-MK" sz="1600" b="1" i="0" u="none" strike="noStrike" kern="0" cap="none" spc="0" normalizeH="0" baseline="0" noProof="0" dirty="0">
                  <a:ln>
                    <a:noFill/>
                  </a:ln>
                  <a:solidFill>
                    <a:sysClr val="windowText" lastClr="000000"/>
                  </a:solidFill>
                  <a:effectLst/>
                  <a:uLnTx/>
                  <a:uFillTx/>
                  <a:latin typeface="Calibri" panose="020F0502020204030204"/>
                  <a:ea typeface="ＭＳ Ｐゴシック" charset="-128"/>
                  <a:cs typeface="+mn-cs"/>
                </a:rPr>
                <a:t> </a:t>
              </a: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ＭＳ Ｐゴシック" charset="-128"/>
                  <a:cs typeface="+mn-cs"/>
                </a:rPr>
                <a:t>&lt; 2% annually over the last 18 years</a:t>
              </a:r>
            </a:p>
            <a:p>
              <a:pPr marL="342900" marR="0" lvl="0" indent="-342900" algn="ctr" defTabSz="914400" rtl="0" eaLnBrk="1" fontAlgn="auto" latinLnBrk="0" hangingPunct="1">
                <a:lnSpc>
                  <a:spcPct val="100000"/>
                </a:lnSpc>
                <a:spcBef>
                  <a:spcPts val="0"/>
                </a:spcBef>
                <a:spcAft>
                  <a:spcPct val="30000"/>
                </a:spcAft>
                <a:buClrTx/>
                <a:buSzTx/>
                <a:buFontTx/>
                <a:buNone/>
                <a:tabLst/>
                <a:defRPr/>
              </a:pPr>
              <a:r>
                <a:rPr lang="en-US" sz="1600" b="1" kern="0" dirty="0">
                  <a:solidFill>
                    <a:sysClr val="windowText" lastClr="000000"/>
                  </a:solidFill>
                  <a:latin typeface="Calibri" panose="020F0502020204030204"/>
                  <a:ea typeface="ＭＳ Ｐゴシック" charset="-128"/>
                </a:rPr>
                <a:t>NBRNM projections 2022 – 7.2%</a:t>
              </a:r>
            </a:p>
            <a:p>
              <a:pPr marL="342900" marR="0" lvl="0" indent="-342900" algn="ctr" defTabSz="914400" rtl="0" eaLnBrk="1" fontAlgn="auto" latinLnBrk="0" hangingPunct="1">
                <a:lnSpc>
                  <a:spcPct val="100000"/>
                </a:lnSpc>
                <a:spcBef>
                  <a:spcPts val="0"/>
                </a:spcBef>
                <a:spcAft>
                  <a:spcPct val="3000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ＭＳ Ｐゴシック" charset="-128"/>
                  <a:cs typeface="+mn-cs"/>
                </a:rPr>
                <a:t>                                    2023 – 3,5%</a:t>
              </a:r>
            </a:p>
            <a:p>
              <a:pPr marL="342900" marR="0" lvl="0" indent="-342900" algn="ctr" defTabSz="914400" rtl="0" eaLnBrk="1" fontAlgn="auto" latinLnBrk="0" hangingPunct="1">
                <a:lnSpc>
                  <a:spcPct val="100000"/>
                </a:lnSpc>
                <a:spcBef>
                  <a:spcPts val="0"/>
                </a:spcBef>
                <a:spcAft>
                  <a:spcPct val="3000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ＭＳ Ｐゴシック" charset="-128"/>
                  <a:cs typeface="+mn-cs"/>
                </a:rPr>
                <a:t>IMF Projections       2022 – 6,9%</a:t>
              </a:r>
            </a:p>
            <a:p>
              <a:pPr marL="342900" marR="0" lvl="0" indent="-342900" algn="ctr" defTabSz="914400" rtl="0" eaLnBrk="1" fontAlgn="auto" latinLnBrk="0" hangingPunct="1">
                <a:lnSpc>
                  <a:spcPct val="100000"/>
                </a:lnSpc>
                <a:spcBef>
                  <a:spcPts val="0"/>
                </a:spcBef>
                <a:spcAft>
                  <a:spcPct val="30000"/>
                </a:spcAft>
                <a:buClrTx/>
                <a:buSzTx/>
                <a:buFontTx/>
                <a:buNone/>
                <a:tabLst/>
                <a:defRPr/>
              </a:pPr>
              <a:r>
                <a:rPr lang="en-US" sz="1600" b="1" kern="0" dirty="0">
                  <a:solidFill>
                    <a:sysClr val="windowText" lastClr="000000"/>
                  </a:solidFill>
                  <a:latin typeface="Calibri" panose="020F0502020204030204"/>
                  <a:ea typeface="ＭＳ Ｐゴシック" charset="-128"/>
                </a:rPr>
                <a:t>                                   2023 – 3,6%</a:t>
              </a:r>
              <a:endParaRPr kumimoji="0" lang="mk-MK" sz="1600" b="1" i="0" u="none" strike="noStrike" kern="0" cap="none" spc="0" normalizeH="0" baseline="0" noProof="0" dirty="0">
                <a:ln>
                  <a:noFill/>
                </a:ln>
                <a:solidFill>
                  <a:sysClr val="windowText" lastClr="000000"/>
                </a:solidFill>
                <a:effectLst/>
                <a:uLnTx/>
                <a:uFillTx/>
                <a:latin typeface="Calibri" panose="020F0502020204030204"/>
                <a:ea typeface="ＭＳ Ｐゴシック" charset="-128"/>
                <a:cs typeface="+mn-cs"/>
              </a:endParaRPr>
            </a:p>
          </p:txBody>
        </p:sp>
      </p:grpSp>
      <p:grpSp>
        <p:nvGrpSpPr>
          <p:cNvPr id="3" name="Group 32"/>
          <p:cNvGrpSpPr>
            <a:grpSpLocks/>
          </p:cNvGrpSpPr>
          <p:nvPr/>
        </p:nvGrpSpPr>
        <p:grpSpPr bwMode="auto">
          <a:xfrm>
            <a:off x="7278595" y="3929117"/>
            <a:ext cx="4681679" cy="1224951"/>
            <a:chOff x="4536931" y="2990850"/>
            <a:chExt cx="4461262" cy="1590675"/>
          </a:xfrm>
        </p:grpSpPr>
        <p:sp>
          <p:nvSpPr>
            <p:cNvPr id="15" name="Text Box 3"/>
            <p:cNvSpPr txBox="1">
              <a:spLocks noChangeArrowheads="1"/>
            </p:cNvSpPr>
            <p:nvPr/>
          </p:nvSpPr>
          <p:spPr bwMode="auto">
            <a:xfrm>
              <a:off x="4570512" y="3141734"/>
              <a:ext cx="4322759" cy="1439791"/>
            </a:xfrm>
            <a:prstGeom prst="rect">
              <a:avLst/>
            </a:prstGeom>
            <a:solidFill>
              <a:srgbClr val="FFFFFF"/>
            </a:solidFill>
            <a:ln w="9525" algn="ctr">
              <a:solidFill>
                <a:srgbClr val="B2B2B2"/>
              </a:solidFill>
              <a:miter lim="800000"/>
              <a:headEnd/>
              <a:tailEnd/>
            </a:ln>
          </p:spPr>
          <p:txBody>
            <a:bodyPr/>
            <a:lstStyle/>
            <a:p>
              <a:pPr marL="342900" marR="0" lvl="0" indent="-342900" algn="l" defTabSz="914400" rtl="0" eaLnBrk="1" fontAlgn="auto" latinLnBrk="0" hangingPunct="1">
                <a:lnSpc>
                  <a:spcPct val="100000"/>
                </a:lnSpc>
                <a:spcBef>
                  <a:spcPct val="20000"/>
                </a:spcBef>
                <a:spcAft>
                  <a:spcPct val="30000"/>
                </a:spcAft>
                <a:buClrTx/>
                <a:buSzTx/>
                <a:buFontTx/>
                <a:buNone/>
                <a:tabLst/>
                <a:defRPr/>
              </a:pPr>
              <a:endParaRPr kumimoji="0" lang="en-US" sz="1400" b="1" i="0" u="none" strike="noStrike" kern="0" cap="none" spc="0" normalizeH="0" baseline="0" noProof="0">
                <a:ln>
                  <a:noFill/>
                </a:ln>
                <a:solidFill>
                  <a:srgbClr val="FFFFFF"/>
                </a:solidFill>
                <a:effectLst/>
                <a:uLnTx/>
                <a:uFillTx/>
                <a:latin typeface="Calibri" panose="020F0502020204030204"/>
                <a:ea typeface="ＭＳ Ｐゴシック" charset="-128"/>
                <a:cs typeface="Arial" charset="0"/>
              </a:endParaRPr>
            </a:p>
            <a:p>
              <a:pPr marL="342900" marR="0" lvl="0" indent="-342900" algn="l" defTabSz="914400" rtl="0" eaLnBrk="1" fontAlgn="auto" latinLnBrk="0" hangingPunct="1">
                <a:lnSpc>
                  <a:spcPct val="100000"/>
                </a:lnSpc>
                <a:spcBef>
                  <a:spcPct val="20000"/>
                </a:spcBef>
                <a:spcAft>
                  <a:spcPct val="30000"/>
                </a:spcAft>
                <a:buClrTx/>
                <a:buSzTx/>
                <a:buFontTx/>
                <a:buNone/>
                <a:tabLst/>
                <a:defRPr/>
              </a:pPr>
              <a:endParaRPr kumimoji="0" lang="en-US" sz="1200" b="1" i="0" u="none" strike="noStrike" kern="0" cap="none" spc="0" normalizeH="0" baseline="0" noProof="0">
                <a:ln>
                  <a:noFill/>
                </a:ln>
                <a:solidFill>
                  <a:srgbClr val="FFFFFF"/>
                </a:solidFill>
                <a:effectLst/>
                <a:uLnTx/>
                <a:uFillTx/>
                <a:latin typeface="Calibri" panose="020F0502020204030204"/>
                <a:ea typeface="ＭＳ Ｐゴシック" charset="-128"/>
                <a:cs typeface="Arial" charset="0"/>
              </a:endParaRPr>
            </a:p>
            <a:p>
              <a:pPr marL="342900" marR="0" lvl="0" indent="-342900" algn="l" defTabSz="914400" rtl="0" eaLnBrk="1" fontAlgn="auto" latinLnBrk="0" hangingPunct="1">
                <a:lnSpc>
                  <a:spcPct val="100000"/>
                </a:lnSpc>
                <a:spcBef>
                  <a:spcPct val="20000"/>
                </a:spcBef>
                <a:spcAft>
                  <a:spcPct val="30000"/>
                </a:spcAft>
                <a:buClrTx/>
                <a:buSzTx/>
                <a:buFontTx/>
                <a:buNone/>
                <a:tabLst/>
                <a:defRPr/>
              </a:pPr>
              <a:endParaRPr kumimoji="0" lang="en-US" sz="1400" b="1" i="0" u="none" strike="noStrike" kern="0" cap="none" spc="0" normalizeH="0" baseline="0" noProof="0">
                <a:ln>
                  <a:noFill/>
                </a:ln>
                <a:solidFill>
                  <a:srgbClr val="FFFFFF"/>
                </a:solidFill>
                <a:effectLst/>
                <a:uLnTx/>
                <a:uFillTx/>
                <a:latin typeface="Calibri" panose="020F0502020204030204"/>
                <a:ea typeface="ＭＳ Ｐゴシック" charset="-128"/>
                <a:cs typeface="Arial" charset="0"/>
              </a:endParaRPr>
            </a:p>
          </p:txBody>
        </p:sp>
        <p:sp>
          <p:nvSpPr>
            <p:cNvPr id="16" name="Rectangle 5"/>
            <p:cNvSpPr>
              <a:spLocks noChangeArrowheads="1"/>
            </p:cNvSpPr>
            <p:nvPr/>
          </p:nvSpPr>
          <p:spPr bwMode="auto">
            <a:xfrm>
              <a:off x="4536931" y="2990850"/>
              <a:ext cx="4427680" cy="586633"/>
            </a:xfrm>
            <a:prstGeom prst="rect">
              <a:avLst/>
            </a:prstGeom>
            <a:solidFill>
              <a:srgbClr val="92D05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marL="0" marR="0" lvl="0" indent="0" algn="l" defTabSz="914400" rtl="0" eaLnBrk="1" fontAlgn="auto" latinLnBrk="0" hangingPunct="1">
                <a:lnSpc>
                  <a:spcPct val="100000"/>
                </a:lnSpc>
                <a:spcBef>
                  <a:spcPct val="20000"/>
                </a:spcBef>
                <a:spcAft>
                  <a:spcPct val="30000"/>
                </a:spcAft>
                <a:buClrTx/>
                <a:buSzTx/>
                <a:buFontTx/>
                <a:buNone/>
                <a:tabLst/>
                <a:defRPr/>
              </a:pP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mn-cs"/>
                </a:rPr>
                <a:t>CURRENCY</a:t>
              </a:r>
            </a:p>
          </p:txBody>
        </p:sp>
        <p:sp>
          <p:nvSpPr>
            <p:cNvPr id="17" name="Rectangle 8"/>
            <p:cNvSpPr>
              <a:spLocks noChangeArrowheads="1"/>
            </p:cNvSpPr>
            <p:nvPr/>
          </p:nvSpPr>
          <p:spPr bwMode="auto">
            <a:xfrm>
              <a:off x="4570513" y="3661166"/>
              <a:ext cx="4427680" cy="716055"/>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mk-MK" sz="1600" b="1" i="0" u="none" strike="noStrike" kern="0" cap="none" spc="0" normalizeH="0" baseline="0" noProof="0" dirty="0">
                  <a:ln>
                    <a:noFill/>
                  </a:ln>
                  <a:solidFill>
                    <a:sysClr val="windowText" lastClr="000000"/>
                  </a:solidFill>
                  <a:effectLst/>
                  <a:uLnTx/>
                  <a:uFillTx/>
                  <a:latin typeface="Calibri" panose="020F0502020204030204"/>
                  <a:ea typeface="ＭＳ Ｐゴシック" charset="-128"/>
                  <a:cs typeface="Arial" charset="0"/>
                </a:rPr>
                <a:t>North </a:t>
              </a: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ＭＳ Ｐゴシック" charset="-128"/>
                  <a:cs typeface="Arial" charset="0"/>
                </a:rPr>
                <a:t>Macedonian </a:t>
              </a:r>
              <a:r>
                <a:rPr kumimoji="0" lang="en-US" sz="1600" b="1" i="0" u="none" strike="noStrike" kern="0" cap="none" spc="0" normalizeH="0" baseline="0" noProof="0" dirty="0" err="1">
                  <a:ln>
                    <a:noFill/>
                  </a:ln>
                  <a:solidFill>
                    <a:sysClr val="windowText" lastClr="000000"/>
                  </a:solidFill>
                  <a:effectLst/>
                  <a:uLnTx/>
                  <a:uFillTx/>
                  <a:latin typeface="Calibri" panose="020F0502020204030204"/>
                  <a:ea typeface="ＭＳ Ｐゴシック" charset="-128"/>
                  <a:cs typeface="Arial" charset="0"/>
                </a:rPr>
                <a:t>Denar</a:t>
              </a: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ＭＳ Ｐゴシック" charset="-128"/>
                  <a:cs typeface="Arial" charset="0"/>
                </a:rPr>
                <a:t> pegged to the DM/€</a:t>
              </a:r>
            </a:p>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ＭＳ Ｐゴシック" charset="-128"/>
                  <a:cs typeface="Arial" charset="0"/>
                </a:rPr>
                <a:t>for the last </a:t>
              </a:r>
              <a:r>
                <a:rPr kumimoji="0" lang="mk-MK" sz="1600" b="1" i="0" u="none" strike="noStrike" kern="0" cap="none" spc="0" normalizeH="0" baseline="0" noProof="0" dirty="0">
                  <a:ln>
                    <a:noFill/>
                  </a:ln>
                  <a:solidFill>
                    <a:sysClr val="windowText" lastClr="000000"/>
                  </a:solidFill>
                  <a:effectLst/>
                  <a:uLnTx/>
                  <a:uFillTx/>
                  <a:latin typeface="Calibri" panose="020F0502020204030204"/>
                  <a:ea typeface="ＭＳ Ｐゴシック" charset="-128"/>
                  <a:cs typeface="+mn-cs"/>
                </a:rPr>
                <a:t>2</a:t>
              </a: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ＭＳ Ｐゴシック" charset="-128"/>
                  <a:cs typeface="+mn-cs"/>
                </a:rPr>
                <a:t>6</a:t>
              </a: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ＭＳ Ｐゴシック" charset="-128"/>
                  <a:cs typeface="Arial" charset="0"/>
                </a:rPr>
                <a:t> years (€1= MKD 61.</a:t>
              </a:r>
              <a:r>
                <a:rPr kumimoji="0" lang="mk-MK" sz="1600" b="1" i="0" u="none" strike="noStrike" kern="0" cap="none" spc="0" normalizeH="0" baseline="0" noProof="0" dirty="0">
                  <a:ln>
                    <a:noFill/>
                  </a:ln>
                  <a:solidFill>
                    <a:sysClr val="windowText" lastClr="000000"/>
                  </a:solidFill>
                  <a:effectLst/>
                  <a:uLnTx/>
                  <a:uFillTx/>
                  <a:latin typeface="Calibri" panose="020F0502020204030204"/>
                  <a:ea typeface="ＭＳ Ｐゴシック" charset="-128"/>
                  <a:cs typeface="Arial" charset="0"/>
                </a:rPr>
                <a:t>5</a:t>
              </a: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ＭＳ Ｐゴシック" charset="-128"/>
                  <a:cs typeface="Arial" charset="0"/>
                </a:rPr>
                <a:t>)</a:t>
              </a:r>
            </a:p>
          </p:txBody>
        </p:sp>
      </p:grpSp>
      <p:grpSp>
        <p:nvGrpSpPr>
          <p:cNvPr id="4" name="Group 33"/>
          <p:cNvGrpSpPr>
            <a:grpSpLocks/>
          </p:cNvGrpSpPr>
          <p:nvPr/>
        </p:nvGrpSpPr>
        <p:grpSpPr bwMode="auto">
          <a:xfrm>
            <a:off x="7262128" y="5594465"/>
            <a:ext cx="4574250" cy="889462"/>
            <a:chOff x="4555296" y="4925813"/>
            <a:chExt cx="4408480" cy="1470469"/>
          </a:xfrm>
        </p:grpSpPr>
        <p:grpSp>
          <p:nvGrpSpPr>
            <p:cNvPr id="5" name="Group 28"/>
            <p:cNvGrpSpPr>
              <a:grpSpLocks/>
            </p:cNvGrpSpPr>
            <p:nvPr/>
          </p:nvGrpSpPr>
          <p:grpSpPr bwMode="auto">
            <a:xfrm>
              <a:off x="4555296" y="4925813"/>
              <a:ext cx="4408480" cy="1470469"/>
              <a:chOff x="4555296" y="4925813"/>
              <a:chExt cx="4408480" cy="1470469"/>
            </a:xfrm>
          </p:grpSpPr>
          <p:sp>
            <p:nvSpPr>
              <p:cNvPr id="43" name="Text Box 2"/>
              <p:cNvSpPr txBox="1">
                <a:spLocks noChangeArrowheads="1"/>
              </p:cNvSpPr>
              <p:nvPr/>
            </p:nvSpPr>
            <p:spPr bwMode="auto">
              <a:xfrm>
                <a:off x="4555296" y="5101375"/>
                <a:ext cx="4408479" cy="1294907"/>
              </a:xfrm>
              <a:prstGeom prst="rect">
                <a:avLst/>
              </a:prstGeom>
              <a:solidFill>
                <a:srgbClr val="FFFFFF"/>
              </a:solidFill>
              <a:ln w="9525" algn="ctr">
                <a:solidFill>
                  <a:srgbClr val="B2B2B2"/>
                </a:solidFill>
                <a:miter lim="800000"/>
                <a:headEnd/>
                <a:tailEnd/>
              </a:ln>
            </p:spPr>
            <p:txBody>
              <a:bodyPr/>
              <a:lstStyle/>
              <a:p>
                <a:pPr marL="342900" marR="0" lvl="0" indent="-342900" algn="l" defTabSz="914400" rtl="0" eaLnBrk="1" fontAlgn="auto" latinLnBrk="0" hangingPunct="1">
                  <a:lnSpc>
                    <a:spcPct val="100000"/>
                  </a:lnSpc>
                  <a:spcBef>
                    <a:spcPct val="20000"/>
                  </a:spcBef>
                  <a:spcAft>
                    <a:spcPct val="3000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Calibri" panose="020F0502020204030204"/>
                  <a:ea typeface="ＭＳ Ｐゴシック" charset="-128"/>
                  <a:cs typeface="Arial" charset="0"/>
                </a:endParaRPr>
              </a:p>
              <a:p>
                <a:pPr marL="342900" marR="0" lvl="0" indent="-342900" algn="l" defTabSz="914400" rtl="0" eaLnBrk="1" fontAlgn="auto" latinLnBrk="0" hangingPunct="1">
                  <a:lnSpc>
                    <a:spcPct val="100000"/>
                  </a:lnSpc>
                  <a:spcBef>
                    <a:spcPct val="20000"/>
                  </a:spcBef>
                  <a:spcAft>
                    <a:spcPct val="3000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Calibri" panose="020F0502020204030204"/>
                  <a:ea typeface="ＭＳ Ｐゴシック" charset="-128"/>
                  <a:cs typeface="Arial" charset="0"/>
                </a:endParaRPr>
              </a:p>
              <a:p>
                <a:pPr marL="342900" marR="0" lvl="0" indent="-342900" algn="l" defTabSz="914400" rtl="0" eaLnBrk="1" fontAlgn="auto" latinLnBrk="0" hangingPunct="1">
                  <a:lnSpc>
                    <a:spcPct val="100000"/>
                  </a:lnSpc>
                  <a:spcBef>
                    <a:spcPct val="20000"/>
                  </a:spcBef>
                  <a:spcAft>
                    <a:spcPct val="3000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Calibri" panose="020F0502020204030204"/>
                  <a:ea typeface="ＭＳ Ｐゴシック" charset="-128"/>
                  <a:cs typeface="Arial" charset="0"/>
                </a:endParaRPr>
              </a:p>
            </p:txBody>
          </p:sp>
          <p:sp>
            <p:nvSpPr>
              <p:cNvPr id="44" name="Rectangle 6"/>
              <p:cNvSpPr>
                <a:spLocks noChangeArrowheads="1"/>
              </p:cNvSpPr>
              <p:nvPr/>
            </p:nvSpPr>
            <p:spPr bwMode="auto">
              <a:xfrm>
                <a:off x="4571166" y="4925813"/>
                <a:ext cx="4392610" cy="530388"/>
              </a:xfrm>
              <a:prstGeom prst="rect">
                <a:avLst/>
              </a:prstGeom>
              <a:solidFill>
                <a:schemeClr val="accent5">
                  <a:lumMod val="75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marL="0" marR="0" lvl="0" indent="0" algn="l" defTabSz="914400" rtl="0" eaLnBrk="1" fontAlgn="auto" latinLnBrk="0" hangingPunct="1">
                  <a:lnSpc>
                    <a:spcPct val="100000"/>
                  </a:lnSpc>
                  <a:spcBef>
                    <a:spcPct val="20000"/>
                  </a:spcBef>
                  <a:spcAft>
                    <a:spcPct val="30000"/>
                  </a:spcAft>
                  <a:buClrTx/>
                  <a:buSzTx/>
                  <a:buFontTx/>
                  <a:buNone/>
                  <a:tabLst/>
                  <a:defRPr/>
                </a:pPr>
                <a:r>
                  <a:rPr kumimoji="0" lang="en-US" sz="1800" b="1" i="0" u="none" strike="noStrike" kern="0" cap="none" spc="0" normalizeH="0" baseline="0" noProof="0" dirty="0">
                    <a:ln>
                      <a:noFill/>
                    </a:ln>
                    <a:solidFill>
                      <a:srgbClr val="FFFFFF"/>
                    </a:solidFill>
                    <a:effectLst>
                      <a:outerShdw blurRad="38100" dist="38100" dir="2700000" algn="tl">
                        <a:prstClr val="black"/>
                      </a:outerShdw>
                    </a:effectLst>
                    <a:uLnTx/>
                    <a:uFillTx/>
                    <a:latin typeface="Calibri" panose="020F0502020204030204"/>
                    <a:ea typeface="+mn-ea"/>
                    <a:cs typeface="Arial" charset="0"/>
                  </a:rPr>
                  <a:t>AVERAGE NETTO SALARY IN 2021</a:t>
                </a:r>
              </a:p>
            </p:txBody>
          </p:sp>
        </p:grpSp>
        <p:sp>
          <p:nvSpPr>
            <p:cNvPr id="42" name="Rectangle 7"/>
            <p:cNvSpPr>
              <a:spLocks noChangeArrowheads="1"/>
            </p:cNvSpPr>
            <p:nvPr/>
          </p:nvSpPr>
          <p:spPr bwMode="auto">
            <a:xfrm>
              <a:off x="4571166" y="5481241"/>
              <a:ext cx="4286611" cy="834394"/>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ＭＳ Ｐゴシック" charset="-128"/>
                  <a:cs typeface="Arial" charset="0"/>
                </a:rPr>
                <a:t> </a:t>
              </a:r>
              <a:r>
                <a:rPr kumimoji="0" lang="en-US" sz="1600" b="1" i="0" u="none" strike="noStrike" kern="0" cap="none" spc="0" normalizeH="0" baseline="0" noProof="0" dirty="0">
                  <a:ln>
                    <a:noFill/>
                  </a:ln>
                  <a:solidFill>
                    <a:sysClr val="windowText" lastClr="000000"/>
                  </a:solidFill>
                  <a:effectLst/>
                  <a:uLnTx/>
                  <a:uFillTx/>
                  <a:latin typeface="Calibri" panose="020F0502020204030204"/>
                  <a:ea typeface="ＭＳ Ｐゴシック" charset="-128"/>
                  <a:cs typeface="+mn-cs"/>
                </a:rPr>
                <a:t>€490 per month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Calibri" panose="020F0502020204030204"/>
                <a:ea typeface="ＭＳ Ｐゴシック" charset="-128"/>
                <a:cs typeface="Arial" charset="0"/>
              </a:endParaRPr>
            </a:p>
          </p:txBody>
        </p:sp>
      </p:grpSp>
      <p:sp>
        <p:nvSpPr>
          <p:cNvPr id="34" name="Rectangle 4"/>
          <p:cNvSpPr txBox="1">
            <a:spLocks noChangeArrowheads="1"/>
          </p:cNvSpPr>
          <p:nvPr/>
        </p:nvSpPr>
        <p:spPr bwMode="auto">
          <a:xfrm>
            <a:off x="0" y="1"/>
            <a:ext cx="12192000" cy="952708"/>
          </a:xfrm>
          <a:prstGeom prst="rect">
            <a:avLst/>
          </a:prstGeom>
          <a:solidFill>
            <a:schemeClr val="accent1">
              <a:lumMod val="50000"/>
            </a:schemeClr>
          </a:solidFill>
          <a:ln w="9525">
            <a:solidFill>
              <a:schemeClr val="accent1">
                <a:lumMod val="50000"/>
              </a:schemeClr>
            </a:solidFill>
            <a:miter lim="800000"/>
            <a:headEnd/>
            <a:tailE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a:ea typeface="+mn-ea"/>
                <a:cs typeface="+mn-cs"/>
              </a:rPr>
              <a:t>      STABLE MACROECONIMIC INDICATORS</a:t>
            </a:r>
          </a:p>
        </p:txBody>
      </p:sp>
      <p:sp>
        <p:nvSpPr>
          <p:cNvPr id="37" name="Line 12"/>
          <p:cNvSpPr>
            <a:spLocks noChangeShapeType="1"/>
          </p:cNvSpPr>
          <p:nvPr/>
        </p:nvSpPr>
        <p:spPr bwMode="auto">
          <a:xfrm>
            <a:off x="1662568" y="2808224"/>
            <a:ext cx="4536504" cy="0"/>
          </a:xfrm>
          <a:prstGeom prst="line">
            <a:avLst/>
          </a:prstGeom>
          <a:noFill/>
          <a:ln w="9525">
            <a:solidFill>
              <a:srgbClr val="FF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Line 9"/>
          <p:cNvSpPr>
            <a:spLocks noChangeShapeType="1"/>
          </p:cNvSpPr>
          <p:nvPr/>
        </p:nvSpPr>
        <p:spPr bwMode="auto">
          <a:xfrm flipH="1">
            <a:off x="6312024" y="1052736"/>
            <a:ext cx="0" cy="5616624"/>
          </a:xfrm>
          <a:prstGeom prst="line">
            <a:avLst/>
          </a:prstGeom>
          <a:noFill/>
          <a:ln w="28575">
            <a:solidFill>
              <a:srgbClr val="C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Line 13"/>
          <p:cNvSpPr>
            <a:spLocks noChangeShapeType="1"/>
          </p:cNvSpPr>
          <p:nvPr/>
        </p:nvSpPr>
        <p:spPr bwMode="auto">
          <a:xfrm>
            <a:off x="1662568" y="5054120"/>
            <a:ext cx="4536504" cy="0"/>
          </a:xfrm>
          <a:prstGeom prst="line">
            <a:avLst/>
          </a:prstGeom>
          <a:noFill/>
          <a:ln w="9525">
            <a:solidFill>
              <a:srgbClr val="FF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Rectangle 439"/>
          <p:cNvSpPr>
            <a:spLocks noChangeArrowheads="1"/>
          </p:cNvSpPr>
          <p:nvPr/>
        </p:nvSpPr>
        <p:spPr bwMode="auto">
          <a:xfrm>
            <a:off x="1674813" y="989013"/>
            <a:ext cx="1864678" cy="184666"/>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Calibri" panose="020F0502020204030204"/>
                <a:ea typeface="ＭＳ Ｐゴシック" charset="-128"/>
                <a:cs typeface="Arial" charset="0"/>
              </a:rPr>
              <a:t>REAL GDP GROWTH RATE (%)</a:t>
            </a:r>
            <a:endParaRPr kumimoji="0" 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panose="020F0502020204030204"/>
              <a:ea typeface="ＭＳ Ｐゴシック" charset="-128"/>
              <a:cs typeface="Arial" charset="0"/>
            </a:endParaRPr>
          </a:p>
        </p:txBody>
      </p:sp>
      <p:sp>
        <p:nvSpPr>
          <p:cNvPr id="55" name="Rectangle 930"/>
          <p:cNvSpPr>
            <a:spLocks noChangeArrowheads="1"/>
          </p:cNvSpPr>
          <p:nvPr/>
        </p:nvSpPr>
        <p:spPr bwMode="auto">
          <a:xfrm>
            <a:off x="1686542" y="2884810"/>
            <a:ext cx="2178050" cy="184150"/>
          </a:xfrm>
          <a:prstGeom prst="rect">
            <a:avLst/>
          </a:prstGeom>
          <a:noFill/>
          <a:ln w="9525">
            <a:noFill/>
            <a:miter lim="800000"/>
            <a:headEnd/>
            <a:tailEnd/>
          </a:ln>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Calibri" panose="020F0502020204030204"/>
                <a:ea typeface="+mn-ea"/>
                <a:cs typeface="Arial" charset="0"/>
              </a:rPr>
              <a:t>EXPORT GROWTH RATE (%)</a:t>
            </a:r>
            <a:endParaRPr kumimoji="0" 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panose="020F0502020204030204"/>
              <a:ea typeface="+mn-ea"/>
              <a:cs typeface="Arial" charset="0"/>
            </a:endParaRPr>
          </a:p>
        </p:txBody>
      </p:sp>
      <p:sp>
        <p:nvSpPr>
          <p:cNvPr id="56" name="Rectangle 359"/>
          <p:cNvSpPr>
            <a:spLocks noChangeArrowheads="1"/>
          </p:cNvSpPr>
          <p:nvPr/>
        </p:nvSpPr>
        <p:spPr bwMode="auto">
          <a:xfrm>
            <a:off x="1700190" y="5117058"/>
            <a:ext cx="968214" cy="184666"/>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Calibri" panose="020F0502020204030204"/>
                <a:ea typeface="+mn-ea"/>
                <a:cs typeface="Arial" charset="0"/>
              </a:rPr>
              <a:t>FDI  (% of GDP)</a:t>
            </a:r>
            <a:endParaRPr kumimoji="0" 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panose="020F0502020204030204"/>
              <a:ea typeface="+mn-ea"/>
              <a:cs typeface="Arial" charset="0"/>
            </a:endParaRPr>
          </a:p>
        </p:txBody>
      </p:sp>
      <p:sp>
        <p:nvSpPr>
          <p:cNvPr id="57" name="TextBox 56"/>
          <p:cNvSpPr txBox="1"/>
          <p:nvPr/>
        </p:nvSpPr>
        <p:spPr>
          <a:xfrm>
            <a:off x="1524001" y="6642557"/>
            <a:ext cx="3000375" cy="200055"/>
          </a:xfrm>
          <a:prstGeom prst="rect">
            <a:avLst/>
          </a:prstGeom>
          <a:noFill/>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Arial" charset="0"/>
              </a:rPr>
              <a:t>Source: </a:t>
            </a:r>
            <a:r>
              <a:rPr kumimoji="0" lang="mk-MK" sz="700" b="0"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Arial" charset="0"/>
              </a:rPr>
              <a:t>SSO and MoF</a:t>
            </a:r>
            <a:r>
              <a:rPr kumimoji="0" lang="en-US" sz="700" b="0"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Arial" charset="0"/>
              </a:rPr>
              <a:t>;   * Projection</a:t>
            </a:r>
            <a:endParaRPr kumimoji="0" lang="mk-MK" sz="700" b="0"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Arial" charset="0"/>
            </a:endParaRPr>
          </a:p>
        </p:txBody>
      </p:sp>
      <p:graphicFrame>
        <p:nvGraphicFramePr>
          <p:cNvPr id="51" name="Chart 50"/>
          <p:cNvGraphicFramePr/>
          <p:nvPr/>
        </p:nvGraphicFramePr>
        <p:xfrm>
          <a:off x="1686256" y="1060732"/>
          <a:ext cx="4929190" cy="20717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5" name="Chart 34">
            <a:extLst>
              <a:ext uri="{FF2B5EF4-FFF2-40B4-BE49-F238E27FC236}">
                <a16:creationId xmlns:a16="http://schemas.microsoft.com/office/drawing/2014/main" id="{314DB492-8A54-A667-8967-FB21C18A3E39}"/>
              </a:ext>
            </a:extLst>
          </p:cNvPr>
          <p:cNvGraphicFramePr>
            <a:graphicFrameLocks/>
          </p:cNvGraphicFramePr>
          <p:nvPr/>
        </p:nvGraphicFramePr>
        <p:xfrm>
          <a:off x="715061" y="1213349"/>
          <a:ext cx="5527236" cy="15345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Chart 35">
            <a:extLst>
              <a:ext uri="{FF2B5EF4-FFF2-40B4-BE49-F238E27FC236}">
                <a16:creationId xmlns:a16="http://schemas.microsoft.com/office/drawing/2014/main" id="{B165761D-6B50-41E2-839F-0DE7D0B3EF20}"/>
              </a:ext>
            </a:extLst>
          </p:cNvPr>
          <p:cNvGraphicFramePr>
            <a:graphicFrameLocks/>
          </p:cNvGraphicFramePr>
          <p:nvPr/>
        </p:nvGraphicFramePr>
        <p:xfrm>
          <a:off x="712245" y="3174464"/>
          <a:ext cx="5567714" cy="17426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Chart 39">
            <a:extLst>
              <a:ext uri="{FF2B5EF4-FFF2-40B4-BE49-F238E27FC236}">
                <a16:creationId xmlns:a16="http://schemas.microsoft.com/office/drawing/2014/main" id="{39B07F44-7BA8-7418-E57A-43FB66259C95}"/>
              </a:ext>
            </a:extLst>
          </p:cNvPr>
          <p:cNvGraphicFramePr>
            <a:graphicFrameLocks/>
          </p:cNvGraphicFramePr>
          <p:nvPr/>
        </p:nvGraphicFramePr>
        <p:xfrm>
          <a:off x="712245" y="5343674"/>
          <a:ext cx="5510851" cy="139891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365125"/>
            <a:ext cx="12192000" cy="1325563"/>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bg1"/>
                </a:solidFill>
                <a:effectLst>
                  <a:outerShdw blurRad="38100" dist="38100" dir="2700000" algn="tl">
                    <a:srgbClr val="000000">
                      <a:alpha val="43137"/>
                    </a:srgbClr>
                  </a:outerShdw>
                </a:effectLst>
              </a:rPr>
              <a:t>       </a:t>
            </a:r>
            <a:r>
              <a:rPr lang="en-US" sz="4000" b="1" dirty="0">
                <a:solidFill>
                  <a:schemeClr val="bg1"/>
                </a:solidFill>
                <a:effectLst>
                  <a:outerShdw blurRad="38100" dist="38100" dir="2700000" algn="tl">
                    <a:srgbClr val="000000">
                      <a:alpha val="43137"/>
                    </a:srgbClr>
                  </a:outerShdw>
                </a:effectLst>
              </a:rPr>
              <a:t>POLITICAL STABILITY</a:t>
            </a:r>
            <a:endParaRPr lang="en-GB" sz="4000" b="1" kern="1200" dirty="0">
              <a:solidFill>
                <a:schemeClr val="bg1"/>
              </a:solidFill>
              <a:effectLst>
                <a:outerShdw blurRad="38100" dist="38100" dir="2700000" algn="tl">
                  <a:srgbClr val="000000">
                    <a:alpha val="43137"/>
                  </a:srgbClr>
                </a:outerShdw>
              </a:effectLst>
              <a:ea typeface="ＭＳ Ｐゴシック" charset="0"/>
              <a:cs typeface="ＭＳ Ｐゴシック" charset="0"/>
            </a:endParaRPr>
          </a:p>
        </p:txBody>
      </p:sp>
      <p:pic>
        <p:nvPicPr>
          <p:cNvPr id="9" name="Picture 8" descr="EU.jpg"/>
          <p:cNvPicPr>
            <a:picLocks noChangeAspect="1"/>
          </p:cNvPicPr>
          <p:nvPr/>
        </p:nvPicPr>
        <p:blipFill>
          <a:blip r:embed="rId3" cstate="print"/>
          <a:stretch>
            <a:fillRect/>
          </a:stretch>
        </p:blipFill>
        <p:spPr>
          <a:xfrm>
            <a:off x="10122739" y="4837407"/>
            <a:ext cx="1428728" cy="9531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30" name="Picture 6" descr="NATO - Wikipedia">
            <a:extLst>
              <a:ext uri="{FF2B5EF4-FFF2-40B4-BE49-F238E27FC236}">
                <a16:creationId xmlns:a16="http://schemas.microsoft.com/office/drawing/2014/main" id="{D12BC6FC-BA08-4856-8982-EE5AA350C8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2739" y="3598487"/>
            <a:ext cx="1606161" cy="8056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nited Nations logo and symbol, meaning, history, PNG">
            <a:extLst>
              <a:ext uri="{FF2B5EF4-FFF2-40B4-BE49-F238E27FC236}">
                <a16:creationId xmlns:a16="http://schemas.microsoft.com/office/drawing/2014/main" id="{9312A153-5748-F0D0-26AB-F3D4595D69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0495" y="1946418"/>
            <a:ext cx="2070651" cy="11664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0965" name="Rectangle 3">
            <a:extLst>
              <a:ext uri="{FF2B5EF4-FFF2-40B4-BE49-F238E27FC236}">
                <a16:creationId xmlns:a16="http://schemas.microsoft.com/office/drawing/2014/main" id="{9907EE9F-AAB4-291B-BF19-BBE0350E3EA8}"/>
              </a:ext>
            </a:extLst>
          </p:cNvPr>
          <p:cNvGraphicFramePr/>
          <p:nvPr>
            <p:extLst>
              <p:ext uri="{D42A27DB-BD31-4B8C-83A1-F6EECF244321}">
                <p14:modId xmlns:p14="http://schemas.microsoft.com/office/powerpoint/2010/main" val="4154745324"/>
              </p:ext>
            </p:extLst>
          </p:nvPr>
        </p:nvGraphicFramePr>
        <p:xfrm>
          <a:off x="838200" y="1825625"/>
          <a:ext cx="8610600" cy="4351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267635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365125"/>
            <a:ext cx="12192000" cy="1147987"/>
          </a:xfrm>
          <a:prstGeom prst="rect">
            <a:avLst/>
          </a:prstGeom>
          <a:solidFill>
            <a:schemeClr val="accent1">
              <a:lumMod val="50000"/>
            </a:schemeClr>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bg1"/>
                </a:solidFill>
                <a:effectLst>
                  <a:outerShdw blurRad="38100" dist="38100" dir="2700000" algn="tl">
                    <a:srgbClr val="000000">
                      <a:alpha val="43137"/>
                    </a:srgbClr>
                  </a:outerShdw>
                </a:effectLst>
              </a:rPr>
              <a:t>   </a:t>
            </a:r>
            <a:br>
              <a:rPr lang="en-US" sz="3600" b="1" dirty="0">
                <a:solidFill>
                  <a:schemeClr val="bg1"/>
                </a:solidFill>
                <a:effectLst>
                  <a:outerShdw blurRad="38100" dist="38100" dir="2700000" algn="tl">
                    <a:srgbClr val="000000">
                      <a:alpha val="43137"/>
                    </a:srgbClr>
                  </a:outerShdw>
                </a:effectLst>
              </a:rPr>
            </a:br>
            <a:r>
              <a:rPr lang="en-US" sz="3600" b="1" dirty="0">
                <a:solidFill>
                  <a:schemeClr val="bg1"/>
                </a:solidFill>
                <a:effectLst>
                  <a:outerShdw blurRad="38100" dist="38100" dir="2700000" algn="tl">
                    <a:srgbClr val="000000">
                      <a:alpha val="43137"/>
                    </a:srgbClr>
                  </a:outerShdw>
                </a:effectLst>
              </a:rPr>
              <a:t>        </a:t>
            </a:r>
            <a:r>
              <a:rPr lang="en-US" b="1" dirty="0">
                <a:solidFill>
                  <a:schemeClr val="bg1"/>
                </a:solidFill>
              </a:rPr>
              <a:t>FREE TRADE AGREMENTS</a:t>
            </a:r>
            <a:r>
              <a:rPr lang="en-US" b="1" dirty="0">
                <a:solidFill>
                  <a:schemeClr val="bg1"/>
                </a:solidFill>
                <a:effectLst>
                  <a:outerShdw blurRad="38100" dist="38100" dir="2700000" algn="tl">
                    <a:srgbClr val="C0C0C0"/>
                  </a:outerShdw>
                </a:effectLst>
              </a:rPr>
              <a:t/>
            </a:r>
            <a:br>
              <a:rPr lang="en-US" b="1" dirty="0">
                <a:solidFill>
                  <a:schemeClr val="bg1"/>
                </a:solidFill>
                <a:effectLst>
                  <a:outerShdw blurRad="38100" dist="38100" dir="2700000" algn="tl">
                    <a:srgbClr val="C0C0C0"/>
                  </a:outerShdw>
                </a:effectLst>
              </a:rPr>
            </a:br>
            <a:endParaRPr lang="en-GB" b="1" kern="1200" dirty="0">
              <a:solidFill>
                <a:schemeClr val="bg1"/>
              </a:solidFill>
              <a:effectLst>
                <a:outerShdw blurRad="38100" dist="38100" dir="2700000" algn="tl">
                  <a:srgbClr val="000000">
                    <a:alpha val="43137"/>
                  </a:srgbClr>
                </a:outerShdw>
              </a:effectLst>
              <a:ea typeface="ＭＳ Ｐゴシック" charset="0"/>
              <a:cs typeface="ＭＳ Ｐゴシック" charset="0"/>
            </a:endParaRPr>
          </a:p>
        </p:txBody>
      </p:sp>
      <p:pic>
        <p:nvPicPr>
          <p:cNvPr id="9" name="Picture 8" descr="EU.jpg"/>
          <p:cNvPicPr>
            <a:picLocks noChangeAspect="1"/>
          </p:cNvPicPr>
          <p:nvPr/>
        </p:nvPicPr>
        <p:blipFill>
          <a:blip r:embed="rId3" cstate="print"/>
          <a:stretch>
            <a:fillRect/>
          </a:stretch>
        </p:blipFill>
        <p:spPr>
          <a:xfrm>
            <a:off x="9831794" y="1819310"/>
            <a:ext cx="1428728" cy="9531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aphicFrame>
        <p:nvGraphicFramePr>
          <p:cNvPr id="40965" name="Rectangle 3">
            <a:extLst>
              <a:ext uri="{FF2B5EF4-FFF2-40B4-BE49-F238E27FC236}">
                <a16:creationId xmlns:a16="http://schemas.microsoft.com/office/drawing/2014/main" id="{9907EE9F-AAB4-291B-BF19-BBE0350E3EA8}"/>
              </a:ext>
            </a:extLst>
          </p:cNvPr>
          <p:cNvGraphicFramePr/>
          <p:nvPr/>
        </p:nvGraphicFramePr>
        <p:xfrm>
          <a:off x="838200" y="1825625"/>
          <a:ext cx="8610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descr="eu-efta.gif">
            <a:extLst>
              <a:ext uri="{FF2B5EF4-FFF2-40B4-BE49-F238E27FC236}">
                <a16:creationId xmlns:a16="http://schemas.microsoft.com/office/drawing/2014/main" id="{698C8F02-001B-F279-A00E-896F4D72EA6E}"/>
              </a:ext>
            </a:extLst>
          </p:cNvPr>
          <p:cNvPicPr>
            <a:picLocks noChangeAspect="1"/>
          </p:cNvPicPr>
          <p:nvPr/>
        </p:nvPicPr>
        <p:blipFill>
          <a:blip r:embed="rId9" cstate="print"/>
          <a:stretch>
            <a:fillRect/>
          </a:stretch>
        </p:blipFill>
        <p:spPr>
          <a:xfrm>
            <a:off x="9831794" y="3105760"/>
            <a:ext cx="1428761" cy="97978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Picture 8" descr="http://narr.gov.rs/var/narr/storage/images/izdvajamo/baneri/cefta-central-european-free-trade-agreement/2149-1-srp-RS/CEFTA-Central-European-Free-Trade-Agreement_large.jpg">
            <a:extLst>
              <a:ext uri="{FF2B5EF4-FFF2-40B4-BE49-F238E27FC236}">
                <a16:creationId xmlns:a16="http://schemas.microsoft.com/office/drawing/2014/main" id="{40D8F187-59D7-1F8A-1C91-5F0B8ECDF8D3}"/>
              </a:ext>
            </a:extLst>
          </p:cNvPr>
          <p:cNvPicPr>
            <a:picLocks noChangeAspect="1" noChangeArrowheads="1"/>
          </p:cNvPicPr>
          <p:nvPr/>
        </p:nvPicPr>
        <p:blipFill>
          <a:blip r:embed="rId10" cstate="print"/>
          <a:srcRect/>
          <a:stretch>
            <a:fillRect/>
          </a:stretch>
        </p:blipFill>
        <p:spPr bwMode="auto">
          <a:xfrm>
            <a:off x="9746255" y="4294825"/>
            <a:ext cx="1410900" cy="11287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836230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1" name="Group 6">
            <a:extLst>
              <a:ext uri="{FF2B5EF4-FFF2-40B4-BE49-F238E27FC236}">
                <a16:creationId xmlns:a16="http://schemas.microsoft.com/office/drawing/2014/main" id="{D2C4BFA1-2075-4901-9E24-E41D1FDD51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8"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3" name="Oval 8">
              <a:extLst>
                <a:ext uri="{FF2B5EF4-FFF2-40B4-BE49-F238E27FC236}">
                  <a16:creationId xmlns:a16="http://schemas.microsoft.com/office/drawing/2014/main" id="{F0307F65-8304-4FA8-A841-D4D7625411BE}"/>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0"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2" name="Rectangle 11">
            <a:extLst>
              <a:ext uri="{FF2B5EF4-FFF2-40B4-BE49-F238E27FC236}">
                <a16:creationId xmlns:a16="http://schemas.microsoft.com/office/drawing/2014/main" id="{053FB2EE-284F-4C87-AB3D-BBF87A9FAB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1B472D22-661C-437B-0A4E-9F2EA26E568E}"/>
              </a:ext>
            </a:extLst>
          </p:cNvPr>
          <p:cNvSpPr txBox="1"/>
          <p:nvPr/>
        </p:nvSpPr>
        <p:spPr>
          <a:xfrm>
            <a:off x="1524000" y="2776538"/>
            <a:ext cx="9144000" cy="138118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kern="1200">
                <a:solidFill>
                  <a:schemeClr val="bg2"/>
                </a:solidFill>
                <a:latin typeface="+mj-lt"/>
                <a:ea typeface="+mj-ea"/>
                <a:cs typeface="+mj-cs"/>
              </a:rPr>
              <a:t>   THE INVESTORS </a:t>
            </a:r>
          </a:p>
        </p:txBody>
      </p:sp>
    </p:spTree>
    <p:extLst>
      <p:ext uri="{BB962C8B-B14F-4D97-AF65-F5344CB8AC3E}">
        <p14:creationId xmlns:p14="http://schemas.microsoft.com/office/powerpoint/2010/main" val="144641825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1493</Words>
  <Application>Microsoft Office PowerPoint</Application>
  <PresentationFormat>Widescreen</PresentationFormat>
  <Paragraphs>216</Paragraphs>
  <Slides>23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ＭＳ Ｐゴシック</vt:lpstr>
      <vt:lpstr>Arial</vt:lpstr>
      <vt:lpstr>Calibri</vt:lpstr>
      <vt:lpstr>Calibri Light</vt:lpstr>
      <vt:lpstr>Gulim</vt:lpstr>
      <vt:lpstr>Open Sans Light</vt:lpstr>
      <vt:lpstr>Times New Roman</vt:lpstr>
      <vt:lpstr>Trebuchet MS</vt:lpstr>
      <vt:lpstr>Wingdings</vt:lpstr>
      <vt:lpstr>Office Theme</vt:lpstr>
      <vt:lpstr>PowerPoint Presentation</vt:lpstr>
      <vt:lpstr>WHO WE ARE </vt:lpstr>
      <vt:lpstr>CURRENT PORTFOLIO</vt:lpstr>
      <vt:lpstr>DTIDZ - Highest economy activities in four years</vt:lpstr>
      <vt:lpstr>PowerPoint Presentation</vt:lpstr>
      <vt:lpstr>PowerPoint Presentation</vt:lpstr>
      <vt:lpstr>       POLITICAL STABILITY</vt:lpstr>
      <vt:lpstr>            FREE TRADE AGREMENTS </vt:lpstr>
      <vt:lpstr>PowerPoint Presentation</vt:lpstr>
      <vt:lpstr>PowerPoint Presentation</vt:lpstr>
      <vt:lpstr>PowerPoint Presentation</vt:lpstr>
      <vt:lpstr>PowerPoint Presentation</vt:lpstr>
      <vt:lpstr>What do we offer </vt:lpstr>
      <vt:lpstr>PowerPoint Presentation</vt:lpstr>
      <vt:lpstr> </vt:lpstr>
      <vt:lpstr>       Incentives – infrastructure,land and construction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ba...gi ba...gi</dc:creator>
  <cp:lastModifiedBy>Nena Manchev</cp:lastModifiedBy>
  <cp:revision>18</cp:revision>
  <dcterms:created xsi:type="dcterms:W3CDTF">2021-10-19T13:43:47Z</dcterms:created>
  <dcterms:modified xsi:type="dcterms:W3CDTF">2022-06-30T11:38:14Z</dcterms:modified>
</cp:coreProperties>
</file>